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League Gothic" charset="1" panose="00000500000000000000"/>
      <p:regular r:id="rId12"/>
    </p:embeddedFont>
    <p:embeddedFont>
      <p:font typeface="Muli" charset="1" panose="00000500000000000000"/>
      <p:regular r:id="rId13"/>
    </p:embeddedFont>
    <p:embeddedFont>
      <p:font typeface="Anton" charset="1" panose="00000500000000000000"/>
      <p:regular r:id="rId14"/>
    </p:embeddedFont>
    <p:embeddedFont>
      <p:font typeface="Montserrat Bold" charset="1" panose="00000800000000000000"/>
      <p:regular r:id="rId15"/>
    </p:embeddedFont>
    <p:embeddedFont>
      <p:font typeface="Open Sans" charset="1" panose="00000000000000000000"/>
      <p:regular r:id="rId1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jpeg>
</file>

<file path=ppt/media/image11.jpeg>
</file>

<file path=ppt/media/image2.jpeg>
</file>

<file path=ppt/media/image3.png>
</file>

<file path=ppt/media/image4.png>
</file>

<file path=ppt/media/image5.jpeg>
</file>

<file path=ppt/media/image6.png>
</file>

<file path=ppt/media/image7.jpe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jpeg" Type="http://schemas.openxmlformats.org/officeDocument/2006/relationships/image"/><Relationship Id="rId3" Target="../media/image3.png" Type="http://schemas.openxmlformats.org/officeDocument/2006/relationships/image"/><Relationship Id="rId4"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 Id="rId3" Target="../media/image6.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jpeg" Type="http://schemas.openxmlformats.org/officeDocument/2006/relationships/image"/><Relationship Id="rId3" Target="../media/image6.png" Type="http://schemas.openxmlformats.org/officeDocument/2006/relationships/image"/><Relationship Id="rId4" Target="../media/image8.png" Type="http://schemas.openxmlformats.org/officeDocument/2006/relationships/image"/><Relationship Id="rId5" Target="../media/image9.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21368" b="-34532"/>
            </a:stretch>
          </a:blipFill>
        </p:spPr>
      </p:sp>
      <p:sp>
        <p:nvSpPr>
          <p:cNvPr name="TextBox 3" id="3"/>
          <p:cNvSpPr txBox="true"/>
          <p:nvPr/>
        </p:nvSpPr>
        <p:spPr>
          <a:xfrm rot="0">
            <a:off x="1952357" y="4273572"/>
            <a:ext cx="14383287" cy="2757668"/>
          </a:xfrm>
          <a:prstGeom prst="rect">
            <a:avLst/>
          </a:prstGeom>
        </p:spPr>
        <p:txBody>
          <a:bodyPr anchor="t" rtlCol="false" tIns="0" lIns="0" bIns="0" rIns="0">
            <a:spAutoFit/>
          </a:bodyPr>
          <a:lstStyle/>
          <a:p>
            <a:pPr algn="ctr">
              <a:lnSpc>
                <a:spcPts val="21482"/>
              </a:lnSpc>
            </a:pPr>
            <a:r>
              <a:rPr lang="en-US" sz="18680">
                <a:solidFill>
                  <a:srgbClr val="FFFFFF"/>
                </a:solidFill>
                <a:latin typeface="League Gothic"/>
                <a:ea typeface="League Gothic"/>
                <a:cs typeface="League Gothic"/>
                <a:sym typeface="League Gothic"/>
              </a:rPr>
              <a:t>TRENDS AND INSIGHTS</a:t>
            </a:r>
          </a:p>
        </p:txBody>
      </p:sp>
      <p:sp>
        <p:nvSpPr>
          <p:cNvPr name="TextBox 4" id="4"/>
          <p:cNvSpPr txBox="true"/>
          <p:nvPr/>
        </p:nvSpPr>
        <p:spPr>
          <a:xfrm rot="0">
            <a:off x="6511958" y="8937751"/>
            <a:ext cx="5264084" cy="304837"/>
          </a:xfrm>
          <a:prstGeom prst="rect">
            <a:avLst/>
          </a:prstGeom>
        </p:spPr>
        <p:txBody>
          <a:bodyPr anchor="t" rtlCol="false" tIns="0" lIns="0" bIns="0" rIns="0">
            <a:spAutoFit/>
          </a:bodyPr>
          <a:lstStyle/>
          <a:p>
            <a:pPr algn="ctr">
              <a:lnSpc>
                <a:spcPts val="2610"/>
              </a:lnSpc>
            </a:pPr>
            <a:r>
              <a:rPr lang="en-US" sz="1800" spc="379">
                <a:solidFill>
                  <a:srgbClr val="F4D314"/>
                </a:solidFill>
                <a:latin typeface="Muli"/>
                <a:ea typeface="Muli"/>
                <a:cs typeface="Muli"/>
                <a:sym typeface="Muli"/>
              </a:rPr>
              <a:t>20 MARCH, 2025</a:t>
            </a:r>
          </a:p>
        </p:txBody>
      </p:sp>
      <p:sp>
        <p:nvSpPr>
          <p:cNvPr name="TextBox 5" id="5"/>
          <p:cNvSpPr txBox="true"/>
          <p:nvPr/>
        </p:nvSpPr>
        <p:spPr>
          <a:xfrm rot="0">
            <a:off x="4672905" y="3561252"/>
            <a:ext cx="8942190" cy="626595"/>
          </a:xfrm>
          <a:prstGeom prst="rect">
            <a:avLst/>
          </a:prstGeom>
        </p:spPr>
        <p:txBody>
          <a:bodyPr anchor="t" rtlCol="false" tIns="0" lIns="0" bIns="0" rIns="0">
            <a:spAutoFit/>
          </a:bodyPr>
          <a:lstStyle/>
          <a:p>
            <a:pPr algn="ctr">
              <a:lnSpc>
                <a:spcPts val="5217"/>
              </a:lnSpc>
            </a:pPr>
            <a:r>
              <a:rPr lang="en-US" sz="3598" spc="539">
                <a:solidFill>
                  <a:srgbClr val="F4D314"/>
                </a:solidFill>
                <a:latin typeface="Muli"/>
                <a:ea typeface="Muli"/>
                <a:cs typeface="Muli"/>
                <a:sym typeface="Muli"/>
              </a:rPr>
              <a:t>ANALYZING MOVIES DATA SETS</a:t>
            </a:r>
          </a:p>
        </p:txBody>
      </p:sp>
      <p:sp>
        <p:nvSpPr>
          <p:cNvPr name="TextBox 6" id="6"/>
          <p:cNvSpPr txBox="true"/>
          <p:nvPr/>
        </p:nvSpPr>
        <p:spPr>
          <a:xfrm rot="0">
            <a:off x="11995216" y="990600"/>
            <a:ext cx="5264084" cy="304837"/>
          </a:xfrm>
          <a:prstGeom prst="rect">
            <a:avLst/>
          </a:prstGeom>
        </p:spPr>
        <p:txBody>
          <a:bodyPr anchor="t" rtlCol="false" tIns="0" lIns="0" bIns="0" rIns="0">
            <a:spAutoFit/>
          </a:bodyPr>
          <a:lstStyle/>
          <a:p>
            <a:pPr algn="ctr">
              <a:lnSpc>
                <a:spcPts val="2610"/>
              </a:lnSpc>
            </a:pPr>
            <a:r>
              <a:rPr lang="en-US" sz="1800" spc="379">
                <a:solidFill>
                  <a:srgbClr val="FFFFFF"/>
                </a:solidFill>
                <a:latin typeface="Muli"/>
                <a:ea typeface="Muli"/>
                <a:cs typeface="Muli"/>
                <a:sym typeface="Muli"/>
              </a:rPr>
              <a:t>BSCS-3A</a:t>
            </a:r>
          </a:p>
        </p:txBody>
      </p:sp>
      <p:sp>
        <p:nvSpPr>
          <p:cNvPr name="TextBox 7" id="7"/>
          <p:cNvSpPr txBox="true"/>
          <p:nvPr/>
        </p:nvSpPr>
        <p:spPr>
          <a:xfrm rot="0">
            <a:off x="1028700" y="990600"/>
            <a:ext cx="5264084" cy="304837"/>
          </a:xfrm>
          <a:prstGeom prst="rect">
            <a:avLst/>
          </a:prstGeom>
        </p:spPr>
        <p:txBody>
          <a:bodyPr anchor="t" rtlCol="false" tIns="0" lIns="0" bIns="0" rIns="0">
            <a:spAutoFit/>
          </a:bodyPr>
          <a:lstStyle/>
          <a:p>
            <a:pPr algn="ctr">
              <a:lnSpc>
                <a:spcPts val="2610"/>
              </a:lnSpc>
            </a:pPr>
            <a:r>
              <a:rPr lang="en-US" sz="1800" spc="379">
                <a:solidFill>
                  <a:srgbClr val="FFFFFF"/>
                </a:solidFill>
                <a:latin typeface="Muli"/>
                <a:ea typeface="Muli"/>
                <a:cs typeface="Muli"/>
                <a:sym typeface="Muli"/>
              </a:rPr>
              <a:t>EXPERIMENTAL STATISTICS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935348" y="-1752872"/>
            <a:ext cx="8549194" cy="8549194"/>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5" id="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6" id="6"/>
          <p:cNvGrpSpPr/>
          <p:nvPr/>
        </p:nvGrpSpPr>
        <p:grpSpPr>
          <a:xfrm rot="0">
            <a:off x="16222949" y="8925787"/>
            <a:ext cx="3086100" cy="308610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9" id="9"/>
          <p:cNvGrpSpPr/>
          <p:nvPr/>
        </p:nvGrpSpPr>
        <p:grpSpPr>
          <a:xfrm rot="0">
            <a:off x="1028700" y="1999516"/>
            <a:ext cx="6928646" cy="6928646"/>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3"/>
              <a:stretch>
                <a:fillRect l="-25046" t="0" r="-25046" b="0"/>
              </a:stretch>
            </a:blipFill>
            <a:ln w="171450" cap="sq">
              <a:solidFill>
                <a:srgbClr val="FFFFFF"/>
              </a:solidFill>
              <a:prstDash val="solid"/>
              <a:miter/>
            </a:ln>
          </p:spPr>
        </p:sp>
      </p:grpSp>
      <p:grpSp>
        <p:nvGrpSpPr>
          <p:cNvPr name="Group 11" id="11"/>
          <p:cNvGrpSpPr/>
          <p:nvPr/>
        </p:nvGrpSpPr>
        <p:grpSpPr>
          <a:xfrm rot="0">
            <a:off x="17566215" y="386682"/>
            <a:ext cx="399568" cy="399568"/>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5719498" y="5960474"/>
            <a:ext cx="3150457" cy="3150457"/>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4"/>
              <a:stretch>
                <a:fillRect l="0" t="0" r="0" b="0"/>
              </a:stretch>
            </a:blipFill>
            <a:ln w="171450" cap="sq">
              <a:solidFill>
                <a:srgbClr val="FFFFFF"/>
              </a:solidFill>
              <a:prstDash val="solid"/>
              <a:miter/>
            </a:ln>
          </p:spPr>
        </p:sp>
      </p:grpSp>
      <p:sp>
        <p:nvSpPr>
          <p:cNvPr name="TextBox 16" id="16"/>
          <p:cNvSpPr txBox="true"/>
          <p:nvPr/>
        </p:nvSpPr>
        <p:spPr>
          <a:xfrm rot="0">
            <a:off x="10220665" y="1019175"/>
            <a:ext cx="7038635" cy="1439254"/>
          </a:xfrm>
          <a:prstGeom prst="rect">
            <a:avLst/>
          </a:prstGeom>
        </p:spPr>
        <p:txBody>
          <a:bodyPr anchor="t" rtlCol="false" tIns="0" lIns="0" bIns="0" rIns="0">
            <a:spAutoFit/>
          </a:bodyPr>
          <a:lstStyle/>
          <a:p>
            <a:pPr algn="l">
              <a:lnSpc>
                <a:spcPts val="11275"/>
              </a:lnSpc>
            </a:pPr>
            <a:r>
              <a:rPr lang="en-US" sz="9396">
                <a:solidFill>
                  <a:srgbClr val="F4D314"/>
                </a:solidFill>
                <a:latin typeface="Anton"/>
                <a:ea typeface="Anton"/>
                <a:cs typeface="Anton"/>
                <a:sym typeface="Anton"/>
              </a:rPr>
              <a:t>INTRODUCTION</a:t>
            </a:r>
          </a:p>
        </p:txBody>
      </p:sp>
      <p:sp>
        <p:nvSpPr>
          <p:cNvPr name="TextBox 17" id="17"/>
          <p:cNvSpPr txBox="true"/>
          <p:nvPr/>
        </p:nvSpPr>
        <p:spPr>
          <a:xfrm rot="0">
            <a:off x="10220665" y="2474100"/>
            <a:ext cx="7345550" cy="843073"/>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Understanding Movie Runtime Trends and Influences</a:t>
            </a:r>
          </a:p>
        </p:txBody>
      </p:sp>
      <p:sp>
        <p:nvSpPr>
          <p:cNvPr name="TextBox 18" id="18"/>
          <p:cNvSpPr txBox="true"/>
          <p:nvPr/>
        </p:nvSpPr>
        <p:spPr>
          <a:xfrm rot="0">
            <a:off x="10220665" y="3652075"/>
            <a:ext cx="6902246" cy="5458856"/>
          </a:xfrm>
          <a:prstGeom prst="rect">
            <a:avLst/>
          </a:prstGeom>
        </p:spPr>
        <p:txBody>
          <a:bodyPr anchor="t" rtlCol="false" tIns="0" lIns="0" bIns="0" rIns="0">
            <a:spAutoFit/>
          </a:bodyPr>
          <a:lstStyle/>
          <a:p>
            <a:pPr algn="l" marL="0" indent="0" lvl="0">
              <a:lnSpc>
                <a:spcPts val="3110"/>
              </a:lnSpc>
              <a:spcBef>
                <a:spcPct val="0"/>
              </a:spcBef>
            </a:pPr>
            <a:r>
              <a:rPr lang="en-US" sz="1829">
                <a:solidFill>
                  <a:srgbClr val="FFFFFF">
                    <a:alpha val="80000"/>
                  </a:srgbClr>
                </a:solidFill>
                <a:latin typeface="Open Sans"/>
                <a:ea typeface="Open Sans"/>
                <a:cs typeface="Open Sans"/>
                <a:sym typeface="Open Sans"/>
              </a:rPr>
              <a:t>The datas</a:t>
            </a:r>
            <a:r>
              <a:rPr lang="en-US" sz="1829" strike="noStrike" u="none">
                <a:solidFill>
                  <a:srgbClr val="FFFFFF">
                    <a:alpha val="80000"/>
                  </a:srgbClr>
                </a:solidFill>
                <a:latin typeface="Open Sans"/>
                <a:ea typeface="Open Sans"/>
                <a:cs typeface="Open Sans"/>
                <a:sym typeface="Open Sans"/>
              </a:rPr>
              <a:t>et provides comprehensive information about various movies, including their countries of origin, original release years, Netflix release dates (month and year), ratings, and runtimes.</a:t>
            </a:r>
          </a:p>
          <a:p>
            <a:pPr algn="l">
              <a:lnSpc>
                <a:spcPts val="3110"/>
              </a:lnSpc>
              <a:spcBef>
                <a:spcPct val="0"/>
              </a:spcBef>
            </a:pPr>
          </a:p>
          <a:p>
            <a:pPr algn="l" marL="0" indent="0" lvl="0">
              <a:lnSpc>
                <a:spcPts val="3110"/>
              </a:lnSpc>
              <a:spcBef>
                <a:spcPct val="0"/>
              </a:spcBef>
            </a:pPr>
            <a:r>
              <a:rPr lang="en-US" sz="1829" strike="noStrike" u="none">
                <a:solidFill>
                  <a:srgbClr val="FFFFFF">
                    <a:alpha val="80000"/>
                  </a:srgbClr>
                </a:solidFill>
                <a:latin typeface="Open Sans"/>
                <a:ea typeface="Open Sans"/>
                <a:cs typeface="Open Sans"/>
                <a:sym typeface="Open Sans"/>
              </a:rPr>
              <a:t>Our group</a:t>
            </a:r>
            <a:r>
              <a:rPr lang="en-US" sz="1829" strike="noStrike" u="none">
                <a:solidFill>
                  <a:srgbClr val="FFFFFF">
                    <a:alpha val="80000"/>
                  </a:srgbClr>
                </a:solidFill>
                <a:latin typeface="Open Sans"/>
                <a:ea typeface="Open Sans"/>
                <a:cs typeface="Open Sans"/>
                <a:sym typeface="Open Sans"/>
              </a:rPr>
              <a:t> was given the flexibility to select a specific aspect of the dataset to analyze.</a:t>
            </a:r>
          </a:p>
          <a:p>
            <a:pPr algn="l">
              <a:lnSpc>
                <a:spcPts val="3110"/>
              </a:lnSpc>
              <a:spcBef>
                <a:spcPct val="0"/>
              </a:spcBef>
            </a:pPr>
          </a:p>
          <a:p>
            <a:pPr algn="l">
              <a:lnSpc>
                <a:spcPts val="3110"/>
              </a:lnSpc>
              <a:spcBef>
                <a:spcPct val="0"/>
              </a:spcBef>
            </a:pPr>
            <a:r>
              <a:rPr lang="en-US" sz="1829" strike="noStrike" u="none">
                <a:solidFill>
                  <a:srgbClr val="FFFFFF">
                    <a:alpha val="80000"/>
                  </a:srgbClr>
                </a:solidFill>
                <a:latin typeface="Open Sans"/>
                <a:ea typeface="Open Sans"/>
                <a:cs typeface="Open Sans"/>
                <a:sym typeface="Open Sans"/>
              </a:rPr>
              <a:t>W</a:t>
            </a:r>
            <a:r>
              <a:rPr lang="en-US" sz="1829" strike="noStrike" u="none">
                <a:solidFill>
                  <a:srgbClr val="FFFFFF">
                    <a:alpha val="80000"/>
                  </a:srgbClr>
                </a:solidFill>
                <a:latin typeface="Open Sans"/>
                <a:ea typeface="Open Sans"/>
                <a:cs typeface="Open Sans"/>
                <a:sym typeface="Open Sans"/>
              </a:rPr>
              <a:t>e chose to focus on examining the average runtime of movies by country and year, as well as exploring how the number of movies released per year may influence average runtimes, with the objective of identifying relevant patterns and trends within the data.</a:t>
            </a:r>
          </a:p>
          <a:p>
            <a:pPr algn="l" marL="0" indent="0" lvl="0">
              <a:lnSpc>
                <a:spcPts val="3110"/>
              </a:lnSpc>
              <a:spcBef>
                <a:spcPct val="0"/>
              </a:spcBef>
            </a:pPr>
          </a:p>
        </p:txBody>
      </p:sp>
      <p:grpSp>
        <p:nvGrpSpPr>
          <p:cNvPr name="Group 19" id="19"/>
          <p:cNvGrpSpPr/>
          <p:nvPr/>
        </p:nvGrpSpPr>
        <p:grpSpPr>
          <a:xfrm rot="0">
            <a:off x="12547217" y="9110931"/>
            <a:ext cx="2692445" cy="737246"/>
            <a:chOff x="0" y="0"/>
            <a:chExt cx="3589927" cy="982994"/>
          </a:xfrm>
        </p:grpSpPr>
        <p:grpSp>
          <p:nvGrpSpPr>
            <p:cNvPr name="Group 20" id="20"/>
            <p:cNvGrpSpPr/>
            <p:nvPr/>
          </p:nvGrpSpPr>
          <p:grpSpPr>
            <a:xfrm rot="0">
              <a:off x="0" y="0"/>
              <a:ext cx="3589927" cy="982994"/>
              <a:chOff x="0" y="0"/>
              <a:chExt cx="1484186" cy="406400"/>
            </a:xfrm>
          </p:grpSpPr>
          <p:sp>
            <p:nvSpPr>
              <p:cNvPr name="Freeform 21" id="21"/>
              <p:cNvSpPr/>
              <p:nvPr/>
            </p:nvSpPr>
            <p:spPr>
              <a:xfrm flipH="false" flipV="false" rot="0">
                <a:off x="0" y="0"/>
                <a:ext cx="1484186" cy="406400"/>
              </a:xfrm>
              <a:custGeom>
                <a:avLst/>
                <a:gdLst/>
                <a:ahLst/>
                <a:cxnLst/>
                <a:rect r="r" b="b" t="t" l="l"/>
                <a:pathLst>
                  <a:path h="406400" w="1484186">
                    <a:moveTo>
                      <a:pt x="1280986" y="0"/>
                    </a:moveTo>
                    <a:cubicBezTo>
                      <a:pt x="1393210" y="0"/>
                      <a:pt x="1484186" y="90976"/>
                      <a:pt x="1484186" y="203200"/>
                    </a:cubicBezTo>
                    <a:cubicBezTo>
                      <a:pt x="1484186" y="315424"/>
                      <a:pt x="1393210" y="406400"/>
                      <a:pt x="1280986" y="406400"/>
                    </a:cubicBezTo>
                    <a:lnTo>
                      <a:pt x="203200" y="406400"/>
                    </a:lnTo>
                    <a:cubicBezTo>
                      <a:pt x="90976" y="406400"/>
                      <a:pt x="0" y="315424"/>
                      <a:pt x="0" y="203200"/>
                    </a:cubicBezTo>
                    <a:cubicBezTo>
                      <a:pt x="0" y="90976"/>
                      <a:pt x="90976" y="0"/>
                      <a:pt x="203200" y="0"/>
                    </a:cubicBezTo>
                    <a:close/>
                  </a:path>
                </a:pathLst>
              </a:custGeom>
              <a:solidFill>
                <a:srgbClr val="F4D314"/>
              </a:solidFill>
              <a:ln cap="sq">
                <a:noFill/>
                <a:prstDash val="solid"/>
                <a:miter/>
              </a:ln>
            </p:spPr>
          </p:sp>
          <p:sp>
            <p:nvSpPr>
              <p:cNvPr name="TextBox 22" id="22"/>
              <p:cNvSpPr txBox="true"/>
              <p:nvPr/>
            </p:nvSpPr>
            <p:spPr>
              <a:xfrm>
                <a:off x="0" y="-47625"/>
                <a:ext cx="1484186"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23" id="23"/>
            <p:cNvSpPr txBox="true"/>
            <p:nvPr/>
          </p:nvSpPr>
          <p:spPr>
            <a:xfrm rot="0">
              <a:off x="225376" y="200143"/>
              <a:ext cx="3113657" cy="535993"/>
            </a:xfrm>
            <a:prstGeom prst="rect">
              <a:avLst/>
            </a:prstGeom>
          </p:spPr>
          <p:txBody>
            <a:bodyPr anchor="t" rtlCol="false" tIns="0" lIns="0" bIns="0" rIns="0">
              <a:spAutoFit/>
            </a:bodyPr>
            <a:lstStyle/>
            <a:p>
              <a:pPr algn="ctr">
                <a:lnSpc>
                  <a:spcPts val="3436"/>
                </a:lnSpc>
              </a:pPr>
              <a:r>
                <a:rPr lang="en-US" b="true" sz="2454" u="none">
                  <a:solidFill>
                    <a:srgbClr val="FFFFFF"/>
                  </a:solidFill>
                  <a:latin typeface="Montserrat Bold"/>
                  <a:ea typeface="Montserrat Bold"/>
                  <a:cs typeface="Montserrat Bold"/>
                  <a:sym typeface="Montserrat Bold"/>
                </a:rPr>
                <a:t>Next</a:t>
              </a: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7544" t="0" r="-7544" b="0"/>
            </a:stretch>
          </a:blipFill>
        </p:spPr>
      </p:sp>
      <p:grpSp>
        <p:nvGrpSpPr>
          <p:cNvPr name="Group 3" id="3"/>
          <p:cNvGrpSpPr/>
          <p:nvPr/>
        </p:nvGrpSpPr>
        <p:grpSpPr>
          <a:xfrm rot="0">
            <a:off x="204556" y="225457"/>
            <a:ext cx="17878888" cy="9835323"/>
            <a:chOff x="0" y="0"/>
            <a:chExt cx="4708843" cy="2590373"/>
          </a:xfrm>
        </p:grpSpPr>
        <p:sp>
          <p:nvSpPr>
            <p:cNvPr name="Freeform 4" id="4"/>
            <p:cNvSpPr/>
            <p:nvPr/>
          </p:nvSpPr>
          <p:spPr>
            <a:xfrm flipH="false" flipV="false" rot="0">
              <a:off x="0" y="0"/>
              <a:ext cx="4708843" cy="2590373"/>
            </a:xfrm>
            <a:custGeom>
              <a:avLst/>
              <a:gdLst/>
              <a:ahLst/>
              <a:cxnLst/>
              <a:rect r="r" b="b" t="t" l="l"/>
              <a:pathLst>
                <a:path h="2590373" w="4708843">
                  <a:moveTo>
                    <a:pt x="13857" y="0"/>
                  </a:moveTo>
                  <a:lnTo>
                    <a:pt x="4694986" y="0"/>
                  </a:lnTo>
                  <a:cubicBezTo>
                    <a:pt x="4702639" y="0"/>
                    <a:pt x="4708843" y="6204"/>
                    <a:pt x="4708843" y="13857"/>
                  </a:cubicBezTo>
                  <a:lnTo>
                    <a:pt x="4708843" y="2576517"/>
                  </a:lnTo>
                  <a:cubicBezTo>
                    <a:pt x="4708843" y="2584169"/>
                    <a:pt x="4702639" y="2590373"/>
                    <a:pt x="4694986" y="2590373"/>
                  </a:cubicBezTo>
                  <a:lnTo>
                    <a:pt x="13857" y="2590373"/>
                  </a:lnTo>
                  <a:cubicBezTo>
                    <a:pt x="6204" y="2590373"/>
                    <a:pt x="0" y="2584169"/>
                    <a:pt x="0" y="2576517"/>
                  </a:cubicBezTo>
                  <a:lnTo>
                    <a:pt x="0" y="13857"/>
                  </a:lnTo>
                  <a:cubicBezTo>
                    <a:pt x="0" y="6204"/>
                    <a:pt x="6204" y="0"/>
                    <a:pt x="13857" y="0"/>
                  </a:cubicBezTo>
                  <a:close/>
                </a:path>
              </a:pathLst>
            </a:custGeom>
            <a:solidFill>
              <a:srgbClr val="DDDCD9">
                <a:alpha val="10980"/>
              </a:srgbClr>
            </a:solidFill>
          </p:spPr>
        </p:sp>
        <p:sp>
          <p:nvSpPr>
            <p:cNvPr name="TextBox 5" id="5"/>
            <p:cNvSpPr txBox="true"/>
            <p:nvPr/>
          </p:nvSpPr>
          <p:spPr>
            <a:xfrm>
              <a:off x="0" y="-57150"/>
              <a:ext cx="4708843" cy="2647523"/>
            </a:xfrm>
            <a:prstGeom prst="rect">
              <a:avLst/>
            </a:prstGeom>
          </p:spPr>
          <p:txBody>
            <a:bodyPr anchor="ctr" rtlCol="false" tIns="50800" lIns="50800" bIns="50800" rIns="50800"/>
            <a:lstStyle/>
            <a:p>
              <a:pPr algn="ctr">
                <a:lnSpc>
                  <a:spcPts val="3500"/>
                </a:lnSpc>
              </a:pPr>
            </a:p>
          </p:txBody>
        </p:sp>
      </p:grpSp>
      <p:grpSp>
        <p:nvGrpSpPr>
          <p:cNvPr name="Group 6" id="6"/>
          <p:cNvGrpSpPr/>
          <p:nvPr/>
        </p:nvGrpSpPr>
        <p:grpSpPr>
          <a:xfrm rot="0">
            <a:off x="1277012" y="3339005"/>
            <a:ext cx="15733975" cy="6536524"/>
            <a:chOff x="0" y="0"/>
            <a:chExt cx="20978634" cy="8715365"/>
          </a:xfrm>
        </p:grpSpPr>
        <p:grpSp>
          <p:nvGrpSpPr>
            <p:cNvPr name="Group 7" id="7"/>
            <p:cNvGrpSpPr/>
            <p:nvPr/>
          </p:nvGrpSpPr>
          <p:grpSpPr>
            <a:xfrm rot="0">
              <a:off x="0" y="0"/>
              <a:ext cx="4834643" cy="1824532"/>
              <a:chOff x="0" y="0"/>
              <a:chExt cx="3061751" cy="1155465"/>
            </a:xfrm>
          </p:grpSpPr>
          <p:sp>
            <p:nvSpPr>
              <p:cNvPr name="Freeform 8" id="8"/>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9" id="9"/>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0" id="10"/>
            <p:cNvSpPr/>
            <p:nvPr/>
          </p:nvSpPr>
          <p:spPr>
            <a:xfrm flipH="false" flipV="false" rot="0">
              <a:off x="216671" y="256045"/>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1" id="11"/>
            <p:cNvSpPr txBox="true"/>
            <p:nvPr/>
          </p:nvSpPr>
          <p:spPr>
            <a:xfrm rot="0">
              <a:off x="3361999" y="31263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162.5</a:t>
              </a:r>
            </a:p>
          </p:txBody>
        </p:sp>
        <p:sp>
          <p:nvSpPr>
            <p:cNvPr name="TextBox 12" id="12"/>
            <p:cNvSpPr txBox="true"/>
            <p:nvPr/>
          </p:nvSpPr>
          <p:spPr>
            <a:xfrm rot="0">
              <a:off x="1492973" y="395275"/>
              <a:ext cx="1552513" cy="1075485"/>
            </a:xfrm>
            <a:prstGeom prst="rect">
              <a:avLst/>
            </a:prstGeom>
          </p:spPr>
          <p:txBody>
            <a:bodyPr anchor="t" rtlCol="false" tIns="0" lIns="0" bIns="0" rIns="0">
              <a:spAutoFit/>
            </a:bodyPr>
            <a:lstStyle/>
            <a:p>
              <a:pPr algn="l">
                <a:lnSpc>
                  <a:spcPts val="6219"/>
                </a:lnSpc>
              </a:pPr>
              <a:r>
                <a:rPr lang="en-US" sz="5408">
                  <a:solidFill>
                    <a:srgbClr val="FFFFFF"/>
                  </a:solidFill>
                  <a:latin typeface="League Gothic"/>
                  <a:ea typeface="League Gothic"/>
                  <a:cs typeface="League Gothic"/>
                  <a:sym typeface="League Gothic"/>
                </a:rPr>
                <a:t>INDIA</a:t>
              </a:r>
            </a:p>
          </p:txBody>
        </p:sp>
        <p:sp>
          <p:nvSpPr>
            <p:cNvPr name="TextBox 13" id="13"/>
            <p:cNvSpPr txBox="true"/>
            <p:nvPr/>
          </p:nvSpPr>
          <p:spPr>
            <a:xfrm rot="0">
              <a:off x="3361999" y="69783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4" id="14"/>
            <p:cNvSpPr txBox="true"/>
            <p:nvPr/>
          </p:nvSpPr>
          <p:spPr>
            <a:xfrm rot="0">
              <a:off x="3361999" y="131095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5" id="15"/>
            <p:cNvSpPr txBox="true"/>
            <p:nvPr/>
          </p:nvSpPr>
          <p:spPr>
            <a:xfrm rot="0">
              <a:off x="3361999" y="931277"/>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2001</a:t>
              </a:r>
            </a:p>
          </p:txBody>
        </p:sp>
        <p:grpSp>
          <p:nvGrpSpPr>
            <p:cNvPr name="Group 16" id="16"/>
            <p:cNvGrpSpPr/>
            <p:nvPr/>
          </p:nvGrpSpPr>
          <p:grpSpPr>
            <a:xfrm rot="0">
              <a:off x="0" y="2333451"/>
              <a:ext cx="4834643" cy="1948201"/>
              <a:chOff x="0" y="0"/>
              <a:chExt cx="3061751" cy="1233784"/>
            </a:xfrm>
          </p:grpSpPr>
          <p:sp>
            <p:nvSpPr>
              <p:cNvPr name="Freeform 17" id="17"/>
              <p:cNvSpPr/>
              <p:nvPr/>
            </p:nvSpPr>
            <p:spPr>
              <a:xfrm flipH="false" flipV="false" rot="0">
                <a:off x="0" y="0"/>
                <a:ext cx="3061751" cy="1233784"/>
              </a:xfrm>
              <a:custGeom>
                <a:avLst/>
                <a:gdLst/>
                <a:ahLst/>
                <a:cxnLst/>
                <a:rect r="r" b="b" t="t" l="l"/>
                <a:pathLst>
                  <a:path h="1233784" w="3061751">
                    <a:moveTo>
                      <a:pt x="38086" y="0"/>
                    </a:moveTo>
                    <a:lnTo>
                      <a:pt x="3023665" y="0"/>
                    </a:lnTo>
                    <a:cubicBezTo>
                      <a:pt x="3044699" y="0"/>
                      <a:pt x="3061751" y="17052"/>
                      <a:pt x="3061751" y="38086"/>
                    </a:cubicBezTo>
                    <a:lnTo>
                      <a:pt x="3061751" y="1195698"/>
                    </a:lnTo>
                    <a:cubicBezTo>
                      <a:pt x="3061751" y="1216733"/>
                      <a:pt x="3044699" y="1233784"/>
                      <a:pt x="3023665" y="1233784"/>
                    </a:cubicBezTo>
                    <a:lnTo>
                      <a:pt x="38086" y="1233784"/>
                    </a:lnTo>
                    <a:cubicBezTo>
                      <a:pt x="17052" y="1233784"/>
                      <a:pt x="0" y="1216733"/>
                      <a:pt x="0" y="1195698"/>
                    </a:cubicBezTo>
                    <a:lnTo>
                      <a:pt x="0" y="38086"/>
                    </a:lnTo>
                    <a:cubicBezTo>
                      <a:pt x="0" y="17052"/>
                      <a:pt x="17052" y="0"/>
                      <a:pt x="38086" y="0"/>
                    </a:cubicBezTo>
                    <a:close/>
                  </a:path>
                </a:pathLst>
              </a:custGeom>
              <a:solidFill>
                <a:srgbClr val="000000"/>
              </a:solidFill>
            </p:spPr>
          </p:sp>
          <p:sp>
            <p:nvSpPr>
              <p:cNvPr name="TextBox 18" id="18"/>
              <p:cNvSpPr txBox="true"/>
              <p:nvPr/>
            </p:nvSpPr>
            <p:spPr>
              <a:xfrm>
                <a:off x="0" y="-9525"/>
                <a:ext cx="3061751" cy="1243309"/>
              </a:xfrm>
              <a:prstGeom prst="rect">
                <a:avLst/>
              </a:prstGeom>
            </p:spPr>
            <p:txBody>
              <a:bodyPr anchor="ctr" rtlCol="false" tIns="23983" lIns="23983" bIns="23983" rIns="23983"/>
              <a:lstStyle/>
              <a:p>
                <a:pPr algn="ctr">
                  <a:lnSpc>
                    <a:spcPts val="2210"/>
                  </a:lnSpc>
                </a:pPr>
              </a:p>
            </p:txBody>
          </p:sp>
        </p:grpSp>
        <p:sp>
          <p:nvSpPr>
            <p:cNvPr name="Freeform 19" id="19"/>
            <p:cNvSpPr/>
            <p:nvPr/>
          </p:nvSpPr>
          <p:spPr>
            <a:xfrm flipH="false" flipV="false" rot="0">
              <a:off x="216671" y="2642346"/>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20" id="20"/>
            <p:cNvSpPr txBox="true"/>
            <p:nvPr/>
          </p:nvSpPr>
          <p:spPr>
            <a:xfrm rot="0">
              <a:off x="3361999" y="269894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135</a:t>
              </a:r>
            </a:p>
          </p:txBody>
        </p:sp>
        <p:sp>
          <p:nvSpPr>
            <p:cNvPr name="TextBox 21" id="21"/>
            <p:cNvSpPr txBox="true"/>
            <p:nvPr/>
          </p:nvSpPr>
          <p:spPr>
            <a:xfrm rot="0">
              <a:off x="1492973" y="2599021"/>
              <a:ext cx="1552513" cy="1431071"/>
            </a:xfrm>
            <a:prstGeom prst="rect">
              <a:avLst/>
            </a:prstGeom>
          </p:spPr>
          <p:txBody>
            <a:bodyPr anchor="t" rtlCol="false" tIns="0" lIns="0" bIns="0" rIns="0">
              <a:spAutoFit/>
            </a:bodyPr>
            <a:lstStyle/>
            <a:p>
              <a:pPr algn="l" marL="0" indent="0" lvl="0">
                <a:lnSpc>
                  <a:spcPts val="4209"/>
                </a:lnSpc>
                <a:spcBef>
                  <a:spcPct val="0"/>
                </a:spcBef>
              </a:pPr>
              <a:r>
                <a:rPr lang="en-US" sz="3660" strike="noStrike" u="none">
                  <a:solidFill>
                    <a:srgbClr val="FFFFFF"/>
                  </a:solidFill>
                  <a:latin typeface="League Gothic"/>
                  <a:ea typeface="League Gothic"/>
                  <a:cs typeface="League Gothic"/>
                  <a:sym typeface="League Gothic"/>
                </a:rPr>
                <a:t>SOUTH KOREA</a:t>
              </a:r>
            </a:p>
          </p:txBody>
        </p:sp>
        <p:sp>
          <p:nvSpPr>
            <p:cNvPr name="TextBox 22" id="22"/>
            <p:cNvSpPr txBox="true"/>
            <p:nvPr/>
          </p:nvSpPr>
          <p:spPr>
            <a:xfrm rot="0">
              <a:off x="3361999" y="308413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23" id="23"/>
            <p:cNvSpPr txBox="true"/>
            <p:nvPr/>
          </p:nvSpPr>
          <p:spPr>
            <a:xfrm rot="0">
              <a:off x="3361999" y="369725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24" id="24"/>
            <p:cNvSpPr txBox="true"/>
            <p:nvPr/>
          </p:nvSpPr>
          <p:spPr>
            <a:xfrm rot="0">
              <a:off x="3361999" y="3317578"/>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2012</a:t>
              </a:r>
            </a:p>
          </p:txBody>
        </p:sp>
        <p:grpSp>
          <p:nvGrpSpPr>
            <p:cNvPr name="Group 25" id="25"/>
            <p:cNvGrpSpPr/>
            <p:nvPr/>
          </p:nvGrpSpPr>
          <p:grpSpPr>
            <a:xfrm rot="0">
              <a:off x="5380508" y="0"/>
              <a:ext cx="4834643" cy="1824532"/>
              <a:chOff x="0" y="0"/>
              <a:chExt cx="3061751" cy="1155465"/>
            </a:xfrm>
          </p:grpSpPr>
          <p:sp>
            <p:nvSpPr>
              <p:cNvPr name="Freeform 26" id="26"/>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27" id="27"/>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28" id="28"/>
            <p:cNvSpPr/>
            <p:nvPr/>
          </p:nvSpPr>
          <p:spPr>
            <a:xfrm flipH="false" flipV="false" rot="0">
              <a:off x="5597179" y="256045"/>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29" id="29"/>
            <p:cNvSpPr txBox="true"/>
            <p:nvPr/>
          </p:nvSpPr>
          <p:spPr>
            <a:xfrm rot="0">
              <a:off x="8742508" y="31263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151</a:t>
              </a:r>
            </a:p>
          </p:txBody>
        </p:sp>
        <p:sp>
          <p:nvSpPr>
            <p:cNvPr name="TextBox 30" id="30"/>
            <p:cNvSpPr txBox="true"/>
            <p:nvPr/>
          </p:nvSpPr>
          <p:spPr>
            <a:xfrm rot="0">
              <a:off x="6873481" y="626383"/>
              <a:ext cx="1552513" cy="603744"/>
            </a:xfrm>
            <a:prstGeom prst="rect">
              <a:avLst/>
            </a:prstGeom>
          </p:spPr>
          <p:txBody>
            <a:bodyPr anchor="t" rtlCol="false" tIns="0" lIns="0" bIns="0" rIns="0">
              <a:spAutoFit/>
            </a:bodyPr>
            <a:lstStyle/>
            <a:p>
              <a:pPr algn="l" marL="0" indent="0" lvl="0">
                <a:lnSpc>
                  <a:spcPts val="3500"/>
                </a:lnSpc>
                <a:spcBef>
                  <a:spcPct val="0"/>
                </a:spcBef>
              </a:pPr>
              <a:r>
                <a:rPr lang="en-US" sz="3043" strike="noStrike" u="none">
                  <a:solidFill>
                    <a:srgbClr val="FFFFFF"/>
                  </a:solidFill>
                  <a:latin typeface="League Gothic"/>
                  <a:ea typeface="League Gothic"/>
                  <a:cs typeface="League Gothic"/>
                  <a:sym typeface="League Gothic"/>
                </a:rPr>
                <a:t>INDONESIA</a:t>
              </a:r>
            </a:p>
          </p:txBody>
        </p:sp>
        <p:sp>
          <p:nvSpPr>
            <p:cNvPr name="TextBox 31" id="31"/>
            <p:cNvSpPr txBox="true"/>
            <p:nvPr/>
          </p:nvSpPr>
          <p:spPr>
            <a:xfrm rot="0">
              <a:off x="8742508" y="69783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32" id="32"/>
            <p:cNvSpPr txBox="true"/>
            <p:nvPr/>
          </p:nvSpPr>
          <p:spPr>
            <a:xfrm rot="0">
              <a:off x="8742508" y="131095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33" id="33"/>
            <p:cNvSpPr txBox="true"/>
            <p:nvPr/>
          </p:nvSpPr>
          <p:spPr>
            <a:xfrm rot="0">
              <a:off x="8742508" y="931277"/>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2014</a:t>
              </a:r>
            </a:p>
          </p:txBody>
        </p:sp>
        <p:grpSp>
          <p:nvGrpSpPr>
            <p:cNvPr name="Group 34" id="34"/>
            <p:cNvGrpSpPr/>
            <p:nvPr/>
          </p:nvGrpSpPr>
          <p:grpSpPr>
            <a:xfrm rot="0">
              <a:off x="5380508" y="2386301"/>
              <a:ext cx="4834643" cy="1824532"/>
              <a:chOff x="0" y="0"/>
              <a:chExt cx="3061751" cy="1155465"/>
            </a:xfrm>
          </p:grpSpPr>
          <p:sp>
            <p:nvSpPr>
              <p:cNvPr name="Freeform 35" id="35"/>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36" id="36"/>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37" id="37"/>
            <p:cNvSpPr/>
            <p:nvPr/>
          </p:nvSpPr>
          <p:spPr>
            <a:xfrm flipH="false" flipV="false" rot="0">
              <a:off x="5597179" y="2642346"/>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38" id="38"/>
            <p:cNvSpPr txBox="true"/>
            <p:nvPr/>
          </p:nvSpPr>
          <p:spPr>
            <a:xfrm rot="0">
              <a:off x="8742508" y="269894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135</a:t>
              </a:r>
            </a:p>
          </p:txBody>
        </p:sp>
        <p:sp>
          <p:nvSpPr>
            <p:cNvPr name="TextBox 39" id="39"/>
            <p:cNvSpPr txBox="true"/>
            <p:nvPr/>
          </p:nvSpPr>
          <p:spPr>
            <a:xfrm rot="0">
              <a:off x="6873481" y="2992231"/>
              <a:ext cx="1552513" cy="644651"/>
            </a:xfrm>
            <a:prstGeom prst="rect">
              <a:avLst/>
            </a:prstGeom>
          </p:spPr>
          <p:txBody>
            <a:bodyPr anchor="t" rtlCol="false" tIns="0" lIns="0" bIns="0" rIns="0">
              <a:spAutoFit/>
            </a:bodyPr>
            <a:lstStyle/>
            <a:p>
              <a:pPr algn="l">
                <a:lnSpc>
                  <a:spcPts val="3736"/>
                </a:lnSpc>
              </a:pPr>
              <a:r>
                <a:rPr lang="en-US" sz="3249">
                  <a:solidFill>
                    <a:srgbClr val="FFFFFF"/>
                  </a:solidFill>
                  <a:latin typeface="League Gothic"/>
                  <a:ea typeface="League Gothic"/>
                  <a:cs typeface="League Gothic"/>
                  <a:sym typeface="League Gothic"/>
                </a:rPr>
                <a:t>THAILAND</a:t>
              </a:r>
            </a:p>
          </p:txBody>
        </p:sp>
        <p:sp>
          <p:nvSpPr>
            <p:cNvPr name="TextBox 40" id="40"/>
            <p:cNvSpPr txBox="true"/>
            <p:nvPr/>
          </p:nvSpPr>
          <p:spPr>
            <a:xfrm rot="0">
              <a:off x="8742508" y="308413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41" id="41"/>
            <p:cNvSpPr txBox="true"/>
            <p:nvPr/>
          </p:nvSpPr>
          <p:spPr>
            <a:xfrm rot="0">
              <a:off x="8742508" y="369725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42" id="42"/>
            <p:cNvSpPr txBox="true"/>
            <p:nvPr/>
          </p:nvSpPr>
          <p:spPr>
            <a:xfrm rot="0">
              <a:off x="8742508" y="3317578"/>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2016</a:t>
              </a:r>
            </a:p>
          </p:txBody>
        </p:sp>
        <p:grpSp>
          <p:nvGrpSpPr>
            <p:cNvPr name="Group 43" id="43"/>
            <p:cNvGrpSpPr/>
            <p:nvPr/>
          </p:nvGrpSpPr>
          <p:grpSpPr>
            <a:xfrm rot="0">
              <a:off x="0" y="4504532"/>
              <a:ext cx="4834643" cy="1824532"/>
              <a:chOff x="0" y="0"/>
              <a:chExt cx="3061751" cy="1155465"/>
            </a:xfrm>
          </p:grpSpPr>
          <p:sp>
            <p:nvSpPr>
              <p:cNvPr name="Freeform 44" id="44"/>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45" id="45"/>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46" id="46"/>
            <p:cNvSpPr/>
            <p:nvPr/>
          </p:nvSpPr>
          <p:spPr>
            <a:xfrm flipH="false" flipV="false" rot="0">
              <a:off x="216671" y="4760577"/>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47" id="47"/>
            <p:cNvSpPr txBox="true"/>
            <p:nvPr/>
          </p:nvSpPr>
          <p:spPr>
            <a:xfrm rot="0">
              <a:off x="3361999" y="4817171"/>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123</a:t>
              </a:r>
            </a:p>
          </p:txBody>
        </p:sp>
        <p:sp>
          <p:nvSpPr>
            <p:cNvPr name="TextBox 48" id="48"/>
            <p:cNvSpPr txBox="true"/>
            <p:nvPr/>
          </p:nvSpPr>
          <p:spPr>
            <a:xfrm rot="0">
              <a:off x="1492973" y="4946833"/>
              <a:ext cx="1552513" cy="971909"/>
            </a:xfrm>
            <a:prstGeom prst="rect">
              <a:avLst/>
            </a:prstGeom>
          </p:spPr>
          <p:txBody>
            <a:bodyPr anchor="t" rtlCol="false" tIns="0" lIns="0" bIns="0" rIns="0">
              <a:spAutoFit/>
            </a:bodyPr>
            <a:lstStyle/>
            <a:p>
              <a:pPr algn="l" marL="0" indent="0" lvl="0">
                <a:lnSpc>
                  <a:spcPts val="5628"/>
                </a:lnSpc>
                <a:spcBef>
                  <a:spcPct val="0"/>
                </a:spcBef>
              </a:pPr>
              <a:r>
                <a:rPr lang="en-US" sz="4894" strike="noStrike" u="none">
                  <a:solidFill>
                    <a:srgbClr val="FFFFFF"/>
                  </a:solidFill>
                  <a:latin typeface="League Gothic"/>
                  <a:ea typeface="League Gothic"/>
                  <a:cs typeface="League Gothic"/>
                  <a:sym typeface="League Gothic"/>
                </a:rPr>
                <a:t>ISRAEL</a:t>
              </a:r>
            </a:p>
          </p:txBody>
        </p:sp>
        <p:sp>
          <p:nvSpPr>
            <p:cNvPr name="TextBox 49" id="49"/>
            <p:cNvSpPr txBox="true"/>
            <p:nvPr/>
          </p:nvSpPr>
          <p:spPr>
            <a:xfrm rot="0">
              <a:off x="3361999" y="520236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50" id="50"/>
            <p:cNvSpPr txBox="true"/>
            <p:nvPr/>
          </p:nvSpPr>
          <p:spPr>
            <a:xfrm rot="0">
              <a:off x="3361999" y="581548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51" id="51"/>
            <p:cNvSpPr txBox="true"/>
            <p:nvPr/>
          </p:nvSpPr>
          <p:spPr>
            <a:xfrm rot="0">
              <a:off x="3361999" y="543580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2013</a:t>
              </a:r>
            </a:p>
          </p:txBody>
        </p:sp>
        <p:grpSp>
          <p:nvGrpSpPr>
            <p:cNvPr name="Group 52" id="52"/>
            <p:cNvGrpSpPr/>
            <p:nvPr/>
          </p:nvGrpSpPr>
          <p:grpSpPr>
            <a:xfrm rot="0">
              <a:off x="0" y="6890833"/>
              <a:ext cx="4834643" cy="1824532"/>
              <a:chOff x="0" y="0"/>
              <a:chExt cx="3061751" cy="1155465"/>
            </a:xfrm>
          </p:grpSpPr>
          <p:sp>
            <p:nvSpPr>
              <p:cNvPr name="Freeform 53" id="53"/>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54" id="54"/>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55" id="55"/>
            <p:cNvSpPr/>
            <p:nvPr/>
          </p:nvSpPr>
          <p:spPr>
            <a:xfrm flipH="false" flipV="false" rot="0">
              <a:off x="216671" y="7146878"/>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56" id="56"/>
            <p:cNvSpPr txBox="true"/>
            <p:nvPr/>
          </p:nvSpPr>
          <p:spPr>
            <a:xfrm rot="0">
              <a:off x="3361999" y="7203472"/>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116</a:t>
              </a:r>
            </a:p>
          </p:txBody>
        </p:sp>
        <p:sp>
          <p:nvSpPr>
            <p:cNvPr name="TextBox 57" id="57"/>
            <p:cNvSpPr txBox="true"/>
            <p:nvPr/>
          </p:nvSpPr>
          <p:spPr>
            <a:xfrm rot="0">
              <a:off x="1492973" y="7442416"/>
              <a:ext cx="1552513" cy="753345"/>
            </a:xfrm>
            <a:prstGeom prst="rect">
              <a:avLst/>
            </a:prstGeom>
          </p:spPr>
          <p:txBody>
            <a:bodyPr anchor="t" rtlCol="false" tIns="0" lIns="0" bIns="0" rIns="0">
              <a:spAutoFit/>
            </a:bodyPr>
            <a:lstStyle/>
            <a:p>
              <a:pPr algn="l" marL="0" indent="0" lvl="0">
                <a:lnSpc>
                  <a:spcPts val="4327"/>
                </a:lnSpc>
                <a:spcBef>
                  <a:spcPct val="0"/>
                </a:spcBef>
              </a:pPr>
              <a:r>
                <a:rPr lang="en-US" sz="3763" strike="noStrike" u="none">
                  <a:solidFill>
                    <a:srgbClr val="FFFFFF"/>
                  </a:solidFill>
                  <a:latin typeface="League Gothic"/>
                  <a:ea typeface="League Gothic"/>
                  <a:cs typeface="League Gothic"/>
                  <a:sym typeface="League Gothic"/>
                </a:rPr>
                <a:t>VIETNAM</a:t>
              </a:r>
            </a:p>
          </p:txBody>
        </p:sp>
        <p:sp>
          <p:nvSpPr>
            <p:cNvPr name="TextBox 58" id="58"/>
            <p:cNvSpPr txBox="true"/>
            <p:nvPr/>
          </p:nvSpPr>
          <p:spPr>
            <a:xfrm rot="0">
              <a:off x="3361999" y="758866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59" id="59"/>
            <p:cNvSpPr txBox="true"/>
            <p:nvPr/>
          </p:nvSpPr>
          <p:spPr>
            <a:xfrm rot="0">
              <a:off x="3361999" y="820178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60" id="60"/>
            <p:cNvSpPr txBox="true"/>
            <p:nvPr/>
          </p:nvSpPr>
          <p:spPr>
            <a:xfrm rot="0">
              <a:off x="3361999" y="782211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2016</a:t>
              </a:r>
            </a:p>
          </p:txBody>
        </p:sp>
        <p:grpSp>
          <p:nvGrpSpPr>
            <p:cNvPr name="Group 61" id="61"/>
            <p:cNvGrpSpPr/>
            <p:nvPr/>
          </p:nvGrpSpPr>
          <p:grpSpPr>
            <a:xfrm rot="0">
              <a:off x="5380508" y="4504532"/>
              <a:ext cx="4834643" cy="1824532"/>
              <a:chOff x="0" y="0"/>
              <a:chExt cx="3061751" cy="1155465"/>
            </a:xfrm>
          </p:grpSpPr>
          <p:sp>
            <p:nvSpPr>
              <p:cNvPr name="Freeform 62" id="62"/>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63" id="63"/>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64" id="64"/>
            <p:cNvSpPr/>
            <p:nvPr/>
          </p:nvSpPr>
          <p:spPr>
            <a:xfrm flipH="false" flipV="false" rot="0">
              <a:off x="5597179" y="4760577"/>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65" id="65"/>
            <p:cNvSpPr txBox="true"/>
            <p:nvPr/>
          </p:nvSpPr>
          <p:spPr>
            <a:xfrm rot="0">
              <a:off x="8742508" y="4817171"/>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121.67</a:t>
              </a:r>
            </a:p>
          </p:txBody>
        </p:sp>
        <p:sp>
          <p:nvSpPr>
            <p:cNvPr name="TextBox 66" id="66"/>
            <p:cNvSpPr txBox="true"/>
            <p:nvPr/>
          </p:nvSpPr>
          <p:spPr>
            <a:xfrm rot="0">
              <a:off x="6873481" y="4902011"/>
              <a:ext cx="1552513" cy="1071078"/>
            </a:xfrm>
            <a:prstGeom prst="rect">
              <a:avLst/>
            </a:prstGeom>
          </p:spPr>
          <p:txBody>
            <a:bodyPr anchor="t" rtlCol="false" tIns="0" lIns="0" bIns="0" rIns="0">
              <a:spAutoFit/>
            </a:bodyPr>
            <a:lstStyle/>
            <a:p>
              <a:pPr algn="l" marL="0" indent="0" lvl="0">
                <a:lnSpc>
                  <a:spcPts val="6219"/>
                </a:lnSpc>
                <a:spcBef>
                  <a:spcPct val="0"/>
                </a:spcBef>
              </a:pPr>
              <a:r>
                <a:rPr lang="en-US" sz="5408" strike="noStrike" u="none">
                  <a:solidFill>
                    <a:srgbClr val="FFFFFF"/>
                  </a:solidFill>
                  <a:latin typeface="League Gothic"/>
                  <a:ea typeface="League Gothic"/>
                  <a:cs typeface="League Gothic"/>
                  <a:sym typeface="League Gothic"/>
                </a:rPr>
                <a:t>CHINA</a:t>
              </a:r>
            </a:p>
          </p:txBody>
        </p:sp>
        <p:sp>
          <p:nvSpPr>
            <p:cNvPr name="TextBox 67" id="67"/>
            <p:cNvSpPr txBox="true"/>
            <p:nvPr/>
          </p:nvSpPr>
          <p:spPr>
            <a:xfrm rot="0">
              <a:off x="8742508" y="520236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68" id="68"/>
            <p:cNvSpPr txBox="true"/>
            <p:nvPr/>
          </p:nvSpPr>
          <p:spPr>
            <a:xfrm rot="0">
              <a:off x="8742508" y="581548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69" id="69"/>
            <p:cNvSpPr txBox="true"/>
            <p:nvPr/>
          </p:nvSpPr>
          <p:spPr>
            <a:xfrm rot="0">
              <a:off x="8742508" y="543580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2011</a:t>
              </a:r>
            </a:p>
          </p:txBody>
        </p:sp>
        <p:grpSp>
          <p:nvGrpSpPr>
            <p:cNvPr name="Group 70" id="70"/>
            <p:cNvGrpSpPr/>
            <p:nvPr/>
          </p:nvGrpSpPr>
          <p:grpSpPr>
            <a:xfrm rot="0">
              <a:off x="5380508" y="6890833"/>
              <a:ext cx="4834643" cy="1824532"/>
              <a:chOff x="0" y="0"/>
              <a:chExt cx="3061751" cy="1155465"/>
            </a:xfrm>
          </p:grpSpPr>
          <p:sp>
            <p:nvSpPr>
              <p:cNvPr name="Freeform 71" id="71"/>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72" id="72"/>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73" id="73"/>
            <p:cNvSpPr/>
            <p:nvPr/>
          </p:nvSpPr>
          <p:spPr>
            <a:xfrm flipH="false" flipV="false" rot="0">
              <a:off x="5597179" y="7146878"/>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74" id="74"/>
            <p:cNvSpPr txBox="true"/>
            <p:nvPr/>
          </p:nvSpPr>
          <p:spPr>
            <a:xfrm rot="0">
              <a:off x="8742508" y="7203472"/>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111</a:t>
              </a:r>
            </a:p>
          </p:txBody>
        </p:sp>
        <p:sp>
          <p:nvSpPr>
            <p:cNvPr name="TextBox 75" id="75"/>
            <p:cNvSpPr txBox="true"/>
            <p:nvPr/>
          </p:nvSpPr>
          <p:spPr>
            <a:xfrm rot="0">
              <a:off x="6873481" y="7551110"/>
              <a:ext cx="1552513" cy="535957"/>
            </a:xfrm>
            <a:prstGeom prst="rect">
              <a:avLst/>
            </a:prstGeom>
          </p:spPr>
          <p:txBody>
            <a:bodyPr anchor="t" rtlCol="false" tIns="0" lIns="0" bIns="0" rIns="0">
              <a:spAutoFit/>
            </a:bodyPr>
            <a:lstStyle/>
            <a:p>
              <a:pPr algn="l">
                <a:lnSpc>
                  <a:spcPts val="3145"/>
                </a:lnSpc>
              </a:pPr>
              <a:r>
                <a:rPr lang="en-US" sz="2735">
                  <a:solidFill>
                    <a:srgbClr val="FFFFFF"/>
                  </a:solidFill>
                  <a:latin typeface="League Gothic"/>
                  <a:ea typeface="League Gothic"/>
                  <a:cs typeface="League Gothic"/>
                  <a:sym typeface="League Gothic"/>
                </a:rPr>
                <a:t>SINGAPORE</a:t>
              </a:r>
            </a:p>
          </p:txBody>
        </p:sp>
        <p:sp>
          <p:nvSpPr>
            <p:cNvPr name="TextBox 76" id="76"/>
            <p:cNvSpPr txBox="true"/>
            <p:nvPr/>
          </p:nvSpPr>
          <p:spPr>
            <a:xfrm rot="0">
              <a:off x="8742508" y="758866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77" id="77"/>
            <p:cNvSpPr txBox="true"/>
            <p:nvPr/>
          </p:nvSpPr>
          <p:spPr>
            <a:xfrm rot="0">
              <a:off x="8742508" y="820178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78" id="78"/>
            <p:cNvSpPr txBox="true"/>
            <p:nvPr/>
          </p:nvSpPr>
          <p:spPr>
            <a:xfrm rot="0">
              <a:off x="8742508" y="782211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2016</a:t>
              </a:r>
            </a:p>
          </p:txBody>
        </p:sp>
        <p:grpSp>
          <p:nvGrpSpPr>
            <p:cNvPr name="Group 79" id="79"/>
            <p:cNvGrpSpPr/>
            <p:nvPr/>
          </p:nvGrpSpPr>
          <p:grpSpPr>
            <a:xfrm rot="0">
              <a:off x="10763483" y="0"/>
              <a:ext cx="4834643" cy="1824532"/>
              <a:chOff x="0" y="0"/>
              <a:chExt cx="3061751" cy="1155465"/>
            </a:xfrm>
          </p:grpSpPr>
          <p:sp>
            <p:nvSpPr>
              <p:cNvPr name="Freeform 80" id="80"/>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81" id="81"/>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82" id="82"/>
            <p:cNvSpPr/>
            <p:nvPr/>
          </p:nvSpPr>
          <p:spPr>
            <a:xfrm flipH="false" flipV="false" rot="0">
              <a:off x="10980153" y="256045"/>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83" id="83"/>
            <p:cNvSpPr txBox="true"/>
            <p:nvPr/>
          </p:nvSpPr>
          <p:spPr>
            <a:xfrm rot="0">
              <a:off x="14125482" y="31263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151</a:t>
              </a:r>
            </a:p>
          </p:txBody>
        </p:sp>
        <p:sp>
          <p:nvSpPr>
            <p:cNvPr name="TextBox 84" id="84"/>
            <p:cNvSpPr txBox="true"/>
            <p:nvPr/>
          </p:nvSpPr>
          <p:spPr>
            <a:xfrm rot="0">
              <a:off x="12256455" y="404340"/>
              <a:ext cx="1552513" cy="1057356"/>
            </a:xfrm>
            <a:prstGeom prst="rect">
              <a:avLst/>
            </a:prstGeom>
          </p:spPr>
          <p:txBody>
            <a:bodyPr anchor="t" rtlCol="false" tIns="0" lIns="0" bIns="0" rIns="0">
              <a:spAutoFit/>
            </a:bodyPr>
            <a:lstStyle/>
            <a:p>
              <a:pPr algn="l" marL="0" indent="0" lvl="0">
                <a:lnSpc>
                  <a:spcPts val="6101"/>
                </a:lnSpc>
                <a:spcBef>
                  <a:spcPct val="0"/>
                </a:spcBef>
              </a:pPr>
              <a:r>
                <a:rPr lang="en-US" sz="5305" strike="noStrike" u="none">
                  <a:solidFill>
                    <a:srgbClr val="FFFFFF"/>
                  </a:solidFill>
                  <a:latin typeface="League Gothic"/>
                  <a:ea typeface="League Gothic"/>
                  <a:cs typeface="League Gothic"/>
                  <a:sym typeface="League Gothic"/>
                </a:rPr>
                <a:t>JAPAN</a:t>
              </a:r>
            </a:p>
          </p:txBody>
        </p:sp>
        <p:sp>
          <p:nvSpPr>
            <p:cNvPr name="TextBox 85" id="85"/>
            <p:cNvSpPr txBox="true"/>
            <p:nvPr/>
          </p:nvSpPr>
          <p:spPr>
            <a:xfrm rot="0">
              <a:off x="14125482" y="69783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86" id="86"/>
            <p:cNvSpPr txBox="true"/>
            <p:nvPr/>
          </p:nvSpPr>
          <p:spPr>
            <a:xfrm rot="0">
              <a:off x="14125482" y="131095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87" id="87"/>
            <p:cNvSpPr txBox="true"/>
            <p:nvPr/>
          </p:nvSpPr>
          <p:spPr>
            <a:xfrm rot="0">
              <a:off x="14125482" y="931277"/>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2019</a:t>
              </a:r>
            </a:p>
          </p:txBody>
        </p:sp>
        <p:grpSp>
          <p:nvGrpSpPr>
            <p:cNvPr name="Group 88" id="88"/>
            <p:cNvGrpSpPr/>
            <p:nvPr/>
          </p:nvGrpSpPr>
          <p:grpSpPr>
            <a:xfrm rot="0">
              <a:off x="10763483" y="2386301"/>
              <a:ext cx="4834643" cy="1824532"/>
              <a:chOff x="0" y="0"/>
              <a:chExt cx="3061751" cy="1155465"/>
            </a:xfrm>
          </p:grpSpPr>
          <p:sp>
            <p:nvSpPr>
              <p:cNvPr name="Freeform 89" id="89"/>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90" id="90"/>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91" id="91"/>
            <p:cNvSpPr/>
            <p:nvPr/>
          </p:nvSpPr>
          <p:spPr>
            <a:xfrm flipH="false" flipV="false" rot="0">
              <a:off x="10980153" y="2642346"/>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92" id="92"/>
            <p:cNvSpPr txBox="true"/>
            <p:nvPr/>
          </p:nvSpPr>
          <p:spPr>
            <a:xfrm rot="0">
              <a:off x="14125482" y="269894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125</a:t>
              </a:r>
            </a:p>
          </p:txBody>
        </p:sp>
        <p:sp>
          <p:nvSpPr>
            <p:cNvPr name="TextBox 93" id="93"/>
            <p:cNvSpPr txBox="true"/>
            <p:nvPr/>
          </p:nvSpPr>
          <p:spPr>
            <a:xfrm rot="0">
              <a:off x="12256455" y="2783780"/>
              <a:ext cx="1552513" cy="1071078"/>
            </a:xfrm>
            <a:prstGeom prst="rect">
              <a:avLst/>
            </a:prstGeom>
          </p:spPr>
          <p:txBody>
            <a:bodyPr anchor="t" rtlCol="false" tIns="0" lIns="0" bIns="0" rIns="0">
              <a:spAutoFit/>
            </a:bodyPr>
            <a:lstStyle/>
            <a:p>
              <a:pPr algn="l" marL="0" indent="0" lvl="0">
                <a:lnSpc>
                  <a:spcPts val="6219"/>
                </a:lnSpc>
                <a:spcBef>
                  <a:spcPct val="0"/>
                </a:spcBef>
              </a:pPr>
              <a:r>
                <a:rPr lang="en-US" sz="5408" strike="noStrike" u="none">
                  <a:solidFill>
                    <a:srgbClr val="FFFFFF"/>
                  </a:solidFill>
                  <a:latin typeface="League Gothic"/>
                  <a:ea typeface="League Gothic"/>
                  <a:cs typeface="League Gothic"/>
                  <a:sym typeface="League Gothic"/>
                </a:rPr>
                <a:t>UAE</a:t>
              </a:r>
            </a:p>
          </p:txBody>
        </p:sp>
        <p:sp>
          <p:nvSpPr>
            <p:cNvPr name="TextBox 94" id="94"/>
            <p:cNvSpPr txBox="true"/>
            <p:nvPr/>
          </p:nvSpPr>
          <p:spPr>
            <a:xfrm rot="0">
              <a:off x="14125482" y="308413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95" id="95"/>
            <p:cNvSpPr txBox="true"/>
            <p:nvPr/>
          </p:nvSpPr>
          <p:spPr>
            <a:xfrm rot="0">
              <a:off x="14125482" y="369725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96" id="96"/>
            <p:cNvSpPr txBox="true"/>
            <p:nvPr/>
          </p:nvSpPr>
          <p:spPr>
            <a:xfrm rot="0">
              <a:off x="14125482" y="3317578"/>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2014</a:t>
              </a:r>
            </a:p>
          </p:txBody>
        </p:sp>
        <p:grpSp>
          <p:nvGrpSpPr>
            <p:cNvPr name="Group 97" id="97"/>
            <p:cNvGrpSpPr/>
            <p:nvPr/>
          </p:nvGrpSpPr>
          <p:grpSpPr>
            <a:xfrm rot="0">
              <a:off x="16143991" y="0"/>
              <a:ext cx="4834643" cy="1824532"/>
              <a:chOff x="0" y="0"/>
              <a:chExt cx="3061751" cy="1155465"/>
            </a:xfrm>
          </p:grpSpPr>
          <p:sp>
            <p:nvSpPr>
              <p:cNvPr name="Freeform 98" id="98"/>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99" id="99"/>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00" id="100"/>
            <p:cNvSpPr/>
            <p:nvPr/>
          </p:nvSpPr>
          <p:spPr>
            <a:xfrm flipH="false" flipV="false" rot="0">
              <a:off x="16360662" y="256045"/>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01" id="101"/>
            <p:cNvSpPr txBox="true"/>
            <p:nvPr/>
          </p:nvSpPr>
          <p:spPr>
            <a:xfrm rot="0">
              <a:off x="19505990" y="31263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146</a:t>
              </a:r>
            </a:p>
          </p:txBody>
        </p:sp>
        <p:sp>
          <p:nvSpPr>
            <p:cNvPr name="TextBox 102" id="102"/>
            <p:cNvSpPr txBox="true"/>
            <p:nvPr/>
          </p:nvSpPr>
          <p:spPr>
            <a:xfrm rot="0">
              <a:off x="17636964" y="592490"/>
              <a:ext cx="1552513" cy="671530"/>
            </a:xfrm>
            <a:prstGeom prst="rect">
              <a:avLst/>
            </a:prstGeom>
          </p:spPr>
          <p:txBody>
            <a:bodyPr anchor="t" rtlCol="false" tIns="0" lIns="0" bIns="0" rIns="0">
              <a:spAutoFit/>
            </a:bodyPr>
            <a:lstStyle/>
            <a:p>
              <a:pPr algn="l" marL="0" indent="0" lvl="0">
                <a:lnSpc>
                  <a:spcPts val="3854"/>
                </a:lnSpc>
                <a:spcBef>
                  <a:spcPct val="0"/>
                </a:spcBef>
              </a:pPr>
              <a:r>
                <a:rPr lang="en-US" sz="3352" strike="noStrike" u="none">
                  <a:solidFill>
                    <a:srgbClr val="FFFFFF"/>
                  </a:solidFill>
                  <a:latin typeface="League Gothic"/>
                  <a:ea typeface="League Gothic"/>
                  <a:cs typeface="League Gothic"/>
                  <a:sym typeface="League Gothic"/>
                </a:rPr>
                <a:t>PAKISTAN</a:t>
              </a:r>
            </a:p>
          </p:txBody>
        </p:sp>
        <p:sp>
          <p:nvSpPr>
            <p:cNvPr name="TextBox 103" id="103"/>
            <p:cNvSpPr txBox="true"/>
            <p:nvPr/>
          </p:nvSpPr>
          <p:spPr>
            <a:xfrm rot="0">
              <a:off x="19505990" y="69783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04" id="104"/>
            <p:cNvSpPr txBox="true"/>
            <p:nvPr/>
          </p:nvSpPr>
          <p:spPr>
            <a:xfrm rot="0">
              <a:off x="19505990" y="1310950"/>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05" id="105"/>
            <p:cNvSpPr txBox="true"/>
            <p:nvPr/>
          </p:nvSpPr>
          <p:spPr>
            <a:xfrm rot="0">
              <a:off x="19505990" y="931277"/>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2015</a:t>
              </a:r>
            </a:p>
          </p:txBody>
        </p:sp>
        <p:grpSp>
          <p:nvGrpSpPr>
            <p:cNvPr name="Group 106" id="106"/>
            <p:cNvGrpSpPr/>
            <p:nvPr/>
          </p:nvGrpSpPr>
          <p:grpSpPr>
            <a:xfrm rot="0">
              <a:off x="16143991" y="2386301"/>
              <a:ext cx="4834643" cy="1824532"/>
              <a:chOff x="0" y="0"/>
              <a:chExt cx="3061751" cy="1155465"/>
            </a:xfrm>
          </p:grpSpPr>
          <p:sp>
            <p:nvSpPr>
              <p:cNvPr name="Freeform 107" id="107"/>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108" id="108"/>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09" id="109"/>
            <p:cNvSpPr/>
            <p:nvPr/>
          </p:nvSpPr>
          <p:spPr>
            <a:xfrm flipH="false" flipV="false" rot="0">
              <a:off x="16360662" y="2642346"/>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10" id="110"/>
            <p:cNvSpPr txBox="true"/>
            <p:nvPr/>
          </p:nvSpPr>
          <p:spPr>
            <a:xfrm rot="0">
              <a:off x="19505990" y="269894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124.4</a:t>
              </a:r>
            </a:p>
          </p:txBody>
        </p:sp>
        <p:sp>
          <p:nvSpPr>
            <p:cNvPr name="TextBox 111" id="111"/>
            <p:cNvSpPr txBox="true"/>
            <p:nvPr/>
          </p:nvSpPr>
          <p:spPr>
            <a:xfrm rot="0">
              <a:off x="17636964" y="3043439"/>
              <a:ext cx="1552513" cy="542236"/>
            </a:xfrm>
            <a:prstGeom prst="rect">
              <a:avLst/>
            </a:prstGeom>
          </p:spPr>
          <p:txBody>
            <a:bodyPr anchor="t" rtlCol="false" tIns="0" lIns="0" bIns="0" rIns="0">
              <a:spAutoFit/>
            </a:bodyPr>
            <a:lstStyle/>
            <a:p>
              <a:pPr algn="l" marL="0" indent="0" lvl="0">
                <a:lnSpc>
                  <a:spcPts val="3145"/>
                </a:lnSpc>
                <a:spcBef>
                  <a:spcPct val="0"/>
                </a:spcBef>
              </a:pPr>
              <a:r>
                <a:rPr lang="en-US" sz="2735" strike="noStrike" u="none">
                  <a:solidFill>
                    <a:srgbClr val="FFFFFF"/>
                  </a:solidFill>
                  <a:latin typeface="League Gothic"/>
                  <a:ea typeface="League Gothic"/>
                  <a:cs typeface="League Gothic"/>
                  <a:sym typeface="League Gothic"/>
                </a:rPr>
                <a:t>PHILIPPINES</a:t>
              </a:r>
            </a:p>
          </p:txBody>
        </p:sp>
        <p:sp>
          <p:nvSpPr>
            <p:cNvPr name="TextBox 112" id="112"/>
            <p:cNvSpPr txBox="true"/>
            <p:nvPr/>
          </p:nvSpPr>
          <p:spPr>
            <a:xfrm rot="0">
              <a:off x="19505990" y="308413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13" id="113"/>
            <p:cNvSpPr txBox="true"/>
            <p:nvPr/>
          </p:nvSpPr>
          <p:spPr>
            <a:xfrm rot="0">
              <a:off x="19505990" y="3697251"/>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14" id="114"/>
            <p:cNvSpPr txBox="true"/>
            <p:nvPr/>
          </p:nvSpPr>
          <p:spPr>
            <a:xfrm rot="0">
              <a:off x="19505990" y="3317578"/>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2016</a:t>
              </a:r>
            </a:p>
          </p:txBody>
        </p:sp>
        <p:grpSp>
          <p:nvGrpSpPr>
            <p:cNvPr name="Group 115" id="115"/>
            <p:cNvGrpSpPr/>
            <p:nvPr/>
          </p:nvGrpSpPr>
          <p:grpSpPr>
            <a:xfrm rot="0">
              <a:off x="10763483" y="4504532"/>
              <a:ext cx="4834643" cy="1824532"/>
              <a:chOff x="0" y="0"/>
              <a:chExt cx="3061751" cy="1155465"/>
            </a:xfrm>
          </p:grpSpPr>
          <p:sp>
            <p:nvSpPr>
              <p:cNvPr name="Freeform 116" id="116"/>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117" id="117"/>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18" id="118"/>
            <p:cNvSpPr/>
            <p:nvPr/>
          </p:nvSpPr>
          <p:spPr>
            <a:xfrm flipH="false" flipV="false" rot="0">
              <a:off x="10980153" y="4760577"/>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19" id="119"/>
            <p:cNvSpPr txBox="true"/>
            <p:nvPr/>
          </p:nvSpPr>
          <p:spPr>
            <a:xfrm rot="0">
              <a:off x="14125482" y="4817171"/>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120</a:t>
              </a:r>
            </a:p>
          </p:txBody>
        </p:sp>
        <p:sp>
          <p:nvSpPr>
            <p:cNvPr name="TextBox 120" id="120"/>
            <p:cNvSpPr txBox="true"/>
            <p:nvPr/>
          </p:nvSpPr>
          <p:spPr>
            <a:xfrm rot="0">
              <a:off x="12256455" y="5024733"/>
              <a:ext cx="1552513" cy="825634"/>
            </a:xfrm>
            <a:prstGeom prst="rect">
              <a:avLst/>
            </a:prstGeom>
          </p:spPr>
          <p:txBody>
            <a:bodyPr anchor="t" rtlCol="false" tIns="0" lIns="0" bIns="0" rIns="0">
              <a:spAutoFit/>
            </a:bodyPr>
            <a:lstStyle/>
            <a:p>
              <a:pPr algn="l">
                <a:lnSpc>
                  <a:spcPts val="4800"/>
                </a:lnSpc>
              </a:pPr>
              <a:r>
                <a:rPr lang="en-US" sz="4174">
                  <a:solidFill>
                    <a:srgbClr val="FFFFFF"/>
                  </a:solidFill>
                  <a:latin typeface="League Gothic"/>
                  <a:ea typeface="League Gothic"/>
                  <a:cs typeface="League Gothic"/>
                  <a:sym typeface="League Gothic"/>
                </a:rPr>
                <a:t>TAIWAN</a:t>
              </a:r>
            </a:p>
          </p:txBody>
        </p:sp>
        <p:sp>
          <p:nvSpPr>
            <p:cNvPr name="TextBox 121" id="121"/>
            <p:cNvSpPr txBox="true"/>
            <p:nvPr/>
          </p:nvSpPr>
          <p:spPr>
            <a:xfrm rot="0">
              <a:off x="14125482" y="520236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22" id="122"/>
            <p:cNvSpPr txBox="true"/>
            <p:nvPr/>
          </p:nvSpPr>
          <p:spPr>
            <a:xfrm rot="0">
              <a:off x="14125482" y="581548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23" id="123"/>
            <p:cNvSpPr txBox="true"/>
            <p:nvPr/>
          </p:nvSpPr>
          <p:spPr>
            <a:xfrm rot="0">
              <a:off x="14125482" y="543580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2000</a:t>
              </a:r>
            </a:p>
          </p:txBody>
        </p:sp>
        <p:grpSp>
          <p:nvGrpSpPr>
            <p:cNvPr name="Group 124" id="124"/>
            <p:cNvGrpSpPr/>
            <p:nvPr/>
          </p:nvGrpSpPr>
          <p:grpSpPr>
            <a:xfrm rot="0">
              <a:off x="10763483" y="6890833"/>
              <a:ext cx="4834643" cy="1824532"/>
              <a:chOff x="0" y="0"/>
              <a:chExt cx="3061751" cy="1155465"/>
            </a:xfrm>
          </p:grpSpPr>
          <p:sp>
            <p:nvSpPr>
              <p:cNvPr name="Freeform 125" id="125"/>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126" id="126"/>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27" id="127"/>
            <p:cNvSpPr/>
            <p:nvPr/>
          </p:nvSpPr>
          <p:spPr>
            <a:xfrm flipH="false" flipV="false" rot="0">
              <a:off x="10980153" y="7146878"/>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28" id="128"/>
            <p:cNvSpPr txBox="true"/>
            <p:nvPr/>
          </p:nvSpPr>
          <p:spPr>
            <a:xfrm rot="0">
              <a:off x="14125482" y="7203472"/>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105</a:t>
              </a:r>
            </a:p>
          </p:txBody>
        </p:sp>
        <p:sp>
          <p:nvSpPr>
            <p:cNvPr name="TextBox 129" id="129"/>
            <p:cNvSpPr txBox="true"/>
            <p:nvPr/>
          </p:nvSpPr>
          <p:spPr>
            <a:xfrm rot="0">
              <a:off x="12256455" y="7496763"/>
              <a:ext cx="1552513" cy="644651"/>
            </a:xfrm>
            <a:prstGeom prst="rect">
              <a:avLst/>
            </a:prstGeom>
          </p:spPr>
          <p:txBody>
            <a:bodyPr anchor="t" rtlCol="false" tIns="0" lIns="0" bIns="0" rIns="0">
              <a:spAutoFit/>
            </a:bodyPr>
            <a:lstStyle/>
            <a:p>
              <a:pPr algn="l" marL="0" indent="0" lvl="0">
                <a:lnSpc>
                  <a:spcPts val="3736"/>
                </a:lnSpc>
                <a:spcBef>
                  <a:spcPct val="0"/>
                </a:spcBef>
              </a:pPr>
              <a:r>
                <a:rPr lang="en-US" sz="3249" strike="noStrike" u="none">
                  <a:solidFill>
                    <a:srgbClr val="FFFFFF"/>
                  </a:solidFill>
                  <a:latin typeface="League Gothic"/>
                  <a:ea typeface="League Gothic"/>
                  <a:cs typeface="League Gothic"/>
                  <a:sym typeface="League Gothic"/>
                </a:rPr>
                <a:t>MALAYSIA</a:t>
              </a:r>
            </a:p>
          </p:txBody>
        </p:sp>
        <p:sp>
          <p:nvSpPr>
            <p:cNvPr name="TextBox 130" id="130"/>
            <p:cNvSpPr txBox="true"/>
            <p:nvPr/>
          </p:nvSpPr>
          <p:spPr>
            <a:xfrm rot="0">
              <a:off x="14125482" y="758866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31" id="131"/>
            <p:cNvSpPr txBox="true"/>
            <p:nvPr/>
          </p:nvSpPr>
          <p:spPr>
            <a:xfrm rot="0">
              <a:off x="14125482" y="8201783"/>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32" id="132"/>
            <p:cNvSpPr txBox="true"/>
            <p:nvPr/>
          </p:nvSpPr>
          <p:spPr>
            <a:xfrm rot="0">
              <a:off x="14125482" y="7822110"/>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2018</a:t>
              </a:r>
            </a:p>
          </p:txBody>
        </p:sp>
        <p:grpSp>
          <p:nvGrpSpPr>
            <p:cNvPr name="Group 133" id="133"/>
            <p:cNvGrpSpPr/>
            <p:nvPr/>
          </p:nvGrpSpPr>
          <p:grpSpPr>
            <a:xfrm rot="0">
              <a:off x="16143991" y="4504532"/>
              <a:ext cx="4834643" cy="1824532"/>
              <a:chOff x="0" y="0"/>
              <a:chExt cx="3061751" cy="1155465"/>
            </a:xfrm>
          </p:grpSpPr>
          <p:sp>
            <p:nvSpPr>
              <p:cNvPr name="Freeform 134" id="134"/>
              <p:cNvSpPr/>
              <p:nvPr/>
            </p:nvSpPr>
            <p:spPr>
              <a:xfrm flipH="false" flipV="false" rot="0">
                <a:off x="0" y="0"/>
                <a:ext cx="3061751" cy="1155465"/>
              </a:xfrm>
              <a:custGeom>
                <a:avLst/>
                <a:gdLst/>
                <a:ahLst/>
                <a:cxnLst/>
                <a:rect r="r" b="b" t="t" l="l"/>
                <a:pathLst>
                  <a:path h="1155465" w="3061751">
                    <a:moveTo>
                      <a:pt x="38086" y="0"/>
                    </a:moveTo>
                    <a:lnTo>
                      <a:pt x="3023665" y="0"/>
                    </a:lnTo>
                    <a:cubicBezTo>
                      <a:pt x="3044699" y="0"/>
                      <a:pt x="3061751" y="17052"/>
                      <a:pt x="3061751" y="38086"/>
                    </a:cubicBezTo>
                    <a:lnTo>
                      <a:pt x="3061751" y="1117379"/>
                    </a:lnTo>
                    <a:cubicBezTo>
                      <a:pt x="3061751" y="1127480"/>
                      <a:pt x="3057738" y="1137168"/>
                      <a:pt x="3050596" y="1144310"/>
                    </a:cubicBezTo>
                    <a:cubicBezTo>
                      <a:pt x="3043453" y="1151453"/>
                      <a:pt x="3033766" y="1155465"/>
                      <a:pt x="3023665" y="1155465"/>
                    </a:cubicBezTo>
                    <a:lnTo>
                      <a:pt x="38086" y="1155465"/>
                    </a:lnTo>
                    <a:cubicBezTo>
                      <a:pt x="17052" y="1155465"/>
                      <a:pt x="0" y="1138414"/>
                      <a:pt x="0" y="1117379"/>
                    </a:cubicBezTo>
                    <a:lnTo>
                      <a:pt x="0" y="38086"/>
                    </a:lnTo>
                    <a:cubicBezTo>
                      <a:pt x="0" y="17052"/>
                      <a:pt x="17052" y="0"/>
                      <a:pt x="38086" y="0"/>
                    </a:cubicBezTo>
                    <a:close/>
                  </a:path>
                </a:pathLst>
              </a:custGeom>
              <a:solidFill>
                <a:srgbClr val="000000"/>
              </a:solidFill>
            </p:spPr>
          </p:sp>
          <p:sp>
            <p:nvSpPr>
              <p:cNvPr name="TextBox 135" id="135"/>
              <p:cNvSpPr txBox="true"/>
              <p:nvPr/>
            </p:nvSpPr>
            <p:spPr>
              <a:xfrm>
                <a:off x="0" y="-9525"/>
                <a:ext cx="3061751" cy="1164990"/>
              </a:xfrm>
              <a:prstGeom prst="rect">
                <a:avLst/>
              </a:prstGeom>
            </p:spPr>
            <p:txBody>
              <a:bodyPr anchor="ctr" rtlCol="false" tIns="23983" lIns="23983" bIns="23983" rIns="23983"/>
              <a:lstStyle/>
              <a:p>
                <a:pPr algn="ctr">
                  <a:lnSpc>
                    <a:spcPts val="2210"/>
                  </a:lnSpc>
                </a:pPr>
              </a:p>
            </p:txBody>
          </p:sp>
        </p:grpSp>
        <p:sp>
          <p:nvSpPr>
            <p:cNvPr name="Freeform 136" id="136"/>
            <p:cNvSpPr/>
            <p:nvPr/>
          </p:nvSpPr>
          <p:spPr>
            <a:xfrm flipH="false" flipV="false" rot="0">
              <a:off x="16360662" y="4760577"/>
              <a:ext cx="1144280" cy="1312442"/>
            </a:xfrm>
            <a:custGeom>
              <a:avLst/>
              <a:gdLst/>
              <a:ahLst/>
              <a:cxnLst/>
              <a:rect r="r" b="b" t="t" l="l"/>
              <a:pathLst>
                <a:path h="1312442" w="1144280">
                  <a:moveTo>
                    <a:pt x="0" y="0"/>
                  </a:moveTo>
                  <a:lnTo>
                    <a:pt x="1144280" y="0"/>
                  </a:lnTo>
                  <a:lnTo>
                    <a:pt x="1144280" y="1312442"/>
                  </a:lnTo>
                  <a:lnTo>
                    <a:pt x="0" y="1312442"/>
                  </a:lnTo>
                  <a:lnTo>
                    <a:pt x="0" y="0"/>
                  </a:lnTo>
                  <a:close/>
                </a:path>
              </a:pathLst>
            </a:custGeom>
            <a:blipFill>
              <a:blip r:embed="rId3"/>
              <a:stretch>
                <a:fillRect l="-820225" t="-75740" r="-173719" b="-360294"/>
              </a:stretch>
            </a:blipFill>
          </p:spPr>
        </p:sp>
        <p:sp>
          <p:nvSpPr>
            <p:cNvPr name="TextBox 137" id="137"/>
            <p:cNvSpPr txBox="true"/>
            <p:nvPr/>
          </p:nvSpPr>
          <p:spPr>
            <a:xfrm rot="0">
              <a:off x="19505990" y="4817171"/>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118</a:t>
              </a:r>
            </a:p>
          </p:txBody>
        </p:sp>
        <p:sp>
          <p:nvSpPr>
            <p:cNvPr name="TextBox 138" id="138"/>
            <p:cNvSpPr txBox="true"/>
            <p:nvPr/>
          </p:nvSpPr>
          <p:spPr>
            <a:xfrm rot="0">
              <a:off x="17636964" y="5056115"/>
              <a:ext cx="1552513" cy="753345"/>
            </a:xfrm>
            <a:prstGeom prst="rect">
              <a:avLst/>
            </a:prstGeom>
          </p:spPr>
          <p:txBody>
            <a:bodyPr anchor="t" rtlCol="false" tIns="0" lIns="0" bIns="0" rIns="0">
              <a:spAutoFit/>
            </a:bodyPr>
            <a:lstStyle/>
            <a:p>
              <a:pPr algn="l">
                <a:lnSpc>
                  <a:spcPts val="4327"/>
                </a:lnSpc>
              </a:pPr>
              <a:r>
                <a:rPr lang="en-US" sz="3763">
                  <a:solidFill>
                    <a:srgbClr val="FFFFFF"/>
                  </a:solidFill>
                  <a:latin typeface="League Gothic"/>
                  <a:ea typeface="League Gothic"/>
                  <a:cs typeface="League Gothic"/>
                  <a:sym typeface="League Gothic"/>
                </a:rPr>
                <a:t>TURKEY</a:t>
              </a:r>
            </a:p>
          </p:txBody>
        </p:sp>
        <p:sp>
          <p:nvSpPr>
            <p:cNvPr name="TextBox 139" id="139"/>
            <p:cNvSpPr txBox="true"/>
            <p:nvPr/>
          </p:nvSpPr>
          <p:spPr>
            <a:xfrm rot="0">
              <a:off x="19505990" y="520236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RUNTIME</a:t>
              </a:r>
            </a:p>
          </p:txBody>
        </p:sp>
        <p:sp>
          <p:nvSpPr>
            <p:cNvPr name="TextBox 140" id="140"/>
            <p:cNvSpPr txBox="true"/>
            <p:nvPr/>
          </p:nvSpPr>
          <p:spPr>
            <a:xfrm rot="0">
              <a:off x="19505990" y="5815482"/>
              <a:ext cx="1241541" cy="262022"/>
            </a:xfrm>
            <a:prstGeom prst="rect">
              <a:avLst/>
            </a:prstGeom>
          </p:spPr>
          <p:txBody>
            <a:bodyPr anchor="t" rtlCol="false" tIns="0" lIns="0" bIns="0" rIns="0">
              <a:spAutoFit/>
            </a:bodyPr>
            <a:lstStyle/>
            <a:p>
              <a:pPr algn="ctr">
                <a:lnSpc>
                  <a:spcPts val="1545"/>
                </a:lnSpc>
              </a:pPr>
              <a:r>
                <a:rPr lang="en-US" sz="1343">
                  <a:solidFill>
                    <a:srgbClr val="F4D314"/>
                  </a:solidFill>
                  <a:latin typeface="Muli"/>
                  <a:ea typeface="Muli"/>
                  <a:cs typeface="Muli"/>
                  <a:sym typeface="Muli"/>
                </a:rPr>
                <a:t>YEAR</a:t>
              </a:r>
            </a:p>
          </p:txBody>
        </p:sp>
        <p:sp>
          <p:nvSpPr>
            <p:cNvPr name="TextBox 141" id="141"/>
            <p:cNvSpPr txBox="true"/>
            <p:nvPr/>
          </p:nvSpPr>
          <p:spPr>
            <a:xfrm rot="0">
              <a:off x="19505990" y="5435809"/>
              <a:ext cx="1241541" cy="402298"/>
            </a:xfrm>
            <a:prstGeom prst="rect">
              <a:avLst/>
            </a:prstGeom>
          </p:spPr>
          <p:txBody>
            <a:bodyPr anchor="t" rtlCol="false" tIns="0" lIns="0" bIns="0" rIns="0">
              <a:spAutoFit/>
            </a:bodyPr>
            <a:lstStyle/>
            <a:p>
              <a:pPr algn="ctr">
                <a:lnSpc>
                  <a:spcPts val="2589"/>
                </a:lnSpc>
              </a:pPr>
              <a:r>
                <a:rPr lang="en-US" sz="1849">
                  <a:solidFill>
                    <a:srgbClr val="FFFFFF"/>
                  </a:solidFill>
                  <a:latin typeface="Muli"/>
                  <a:ea typeface="Muli"/>
                  <a:cs typeface="Muli"/>
                  <a:sym typeface="Muli"/>
                </a:rPr>
                <a:t>2006</a:t>
              </a:r>
            </a:p>
          </p:txBody>
        </p:sp>
      </p:grpSp>
      <p:sp>
        <p:nvSpPr>
          <p:cNvPr name="TextBox 142" id="142"/>
          <p:cNvSpPr txBox="true"/>
          <p:nvPr/>
        </p:nvSpPr>
        <p:spPr>
          <a:xfrm rot="0">
            <a:off x="3160048" y="493200"/>
            <a:ext cx="11967904" cy="2000798"/>
          </a:xfrm>
          <a:prstGeom prst="rect">
            <a:avLst/>
          </a:prstGeom>
        </p:spPr>
        <p:txBody>
          <a:bodyPr anchor="t" rtlCol="false" tIns="0" lIns="0" bIns="0" rIns="0">
            <a:spAutoFit/>
          </a:bodyPr>
          <a:lstStyle/>
          <a:p>
            <a:pPr algn="ctr">
              <a:lnSpc>
                <a:spcPts val="7911"/>
              </a:lnSpc>
            </a:pPr>
            <a:r>
              <a:rPr lang="en-US" sz="6593">
                <a:solidFill>
                  <a:srgbClr val="F4D314"/>
                </a:solidFill>
                <a:latin typeface="Anton"/>
                <a:ea typeface="Anton"/>
                <a:cs typeface="Anton"/>
                <a:sym typeface="Anton"/>
              </a:rPr>
              <a:t>COMPARATIVE ANALYSIS OF PEAK YEARLY RUNTIMES ACROSS COUNTRIES</a:t>
            </a:r>
          </a:p>
        </p:txBody>
      </p:sp>
      <p:sp>
        <p:nvSpPr>
          <p:cNvPr name="TextBox 143" id="143"/>
          <p:cNvSpPr txBox="true"/>
          <p:nvPr/>
        </p:nvSpPr>
        <p:spPr>
          <a:xfrm rot="0">
            <a:off x="3160048" y="2474949"/>
            <a:ext cx="11967904" cy="566569"/>
          </a:xfrm>
          <a:prstGeom prst="rect">
            <a:avLst/>
          </a:prstGeom>
        </p:spPr>
        <p:txBody>
          <a:bodyPr anchor="t" rtlCol="false" tIns="0" lIns="0" bIns="0" rIns="0">
            <a:spAutoFit/>
          </a:bodyPr>
          <a:lstStyle/>
          <a:p>
            <a:pPr algn="just">
              <a:lnSpc>
                <a:spcPts val="2380"/>
              </a:lnSpc>
            </a:pPr>
            <a:r>
              <a:rPr lang="en-US" sz="1700">
                <a:solidFill>
                  <a:srgbClr val="FFFFFF"/>
                </a:solidFill>
                <a:latin typeface="Muli"/>
                <a:ea typeface="Muli"/>
                <a:cs typeface="Muli"/>
                <a:sym typeface="Muli"/>
              </a:rPr>
              <a:t>A statistical evaluation of the highest recorded yearly runtime for each country, determined by averaging annual data and identifying peak performance years.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222" r="0" b="-9222"/>
            </a:stretch>
          </a:blipFill>
        </p:spPr>
      </p:sp>
      <p:grpSp>
        <p:nvGrpSpPr>
          <p:cNvPr name="Group 3" id="3"/>
          <p:cNvGrpSpPr/>
          <p:nvPr/>
        </p:nvGrpSpPr>
        <p:grpSpPr>
          <a:xfrm rot="0">
            <a:off x="204556" y="225457"/>
            <a:ext cx="17878888" cy="9835323"/>
            <a:chOff x="0" y="0"/>
            <a:chExt cx="4708843" cy="2590373"/>
          </a:xfrm>
        </p:grpSpPr>
        <p:sp>
          <p:nvSpPr>
            <p:cNvPr name="Freeform 4" id="4"/>
            <p:cNvSpPr/>
            <p:nvPr/>
          </p:nvSpPr>
          <p:spPr>
            <a:xfrm flipH="false" flipV="false" rot="0">
              <a:off x="0" y="0"/>
              <a:ext cx="4708843" cy="2590373"/>
            </a:xfrm>
            <a:custGeom>
              <a:avLst/>
              <a:gdLst/>
              <a:ahLst/>
              <a:cxnLst/>
              <a:rect r="r" b="b" t="t" l="l"/>
              <a:pathLst>
                <a:path h="2590373" w="4708843">
                  <a:moveTo>
                    <a:pt x="13857" y="0"/>
                  </a:moveTo>
                  <a:lnTo>
                    <a:pt x="4694986" y="0"/>
                  </a:lnTo>
                  <a:cubicBezTo>
                    <a:pt x="4702639" y="0"/>
                    <a:pt x="4708843" y="6204"/>
                    <a:pt x="4708843" y="13857"/>
                  </a:cubicBezTo>
                  <a:lnTo>
                    <a:pt x="4708843" y="2576517"/>
                  </a:lnTo>
                  <a:cubicBezTo>
                    <a:pt x="4708843" y="2584169"/>
                    <a:pt x="4702639" y="2590373"/>
                    <a:pt x="4694986" y="2590373"/>
                  </a:cubicBezTo>
                  <a:lnTo>
                    <a:pt x="13857" y="2590373"/>
                  </a:lnTo>
                  <a:cubicBezTo>
                    <a:pt x="6204" y="2590373"/>
                    <a:pt x="0" y="2584169"/>
                    <a:pt x="0" y="2576517"/>
                  </a:cubicBezTo>
                  <a:lnTo>
                    <a:pt x="0" y="13857"/>
                  </a:lnTo>
                  <a:cubicBezTo>
                    <a:pt x="0" y="6204"/>
                    <a:pt x="6204" y="0"/>
                    <a:pt x="13857" y="0"/>
                  </a:cubicBezTo>
                  <a:close/>
                </a:path>
              </a:pathLst>
            </a:custGeom>
            <a:solidFill>
              <a:srgbClr val="DDDCD9">
                <a:alpha val="17647"/>
              </a:srgbClr>
            </a:solidFill>
          </p:spPr>
        </p:sp>
        <p:sp>
          <p:nvSpPr>
            <p:cNvPr name="TextBox 5" id="5"/>
            <p:cNvSpPr txBox="true"/>
            <p:nvPr/>
          </p:nvSpPr>
          <p:spPr>
            <a:xfrm>
              <a:off x="0" y="-57150"/>
              <a:ext cx="4708843" cy="2647523"/>
            </a:xfrm>
            <a:prstGeom prst="rect">
              <a:avLst/>
            </a:prstGeom>
          </p:spPr>
          <p:txBody>
            <a:bodyPr anchor="ctr" rtlCol="false" tIns="50800" lIns="50800" bIns="50800" rIns="50800"/>
            <a:lstStyle/>
            <a:p>
              <a:pPr algn="ctr">
                <a:lnSpc>
                  <a:spcPts val="3500"/>
                </a:lnSpc>
              </a:pPr>
            </a:p>
          </p:txBody>
        </p:sp>
      </p:grpSp>
      <p:grpSp>
        <p:nvGrpSpPr>
          <p:cNvPr name="Group 6" id="6"/>
          <p:cNvGrpSpPr/>
          <p:nvPr/>
        </p:nvGrpSpPr>
        <p:grpSpPr>
          <a:xfrm rot="0">
            <a:off x="4351651" y="3848854"/>
            <a:ext cx="7377931" cy="2958230"/>
            <a:chOff x="0" y="0"/>
            <a:chExt cx="9837241" cy="3944307"/>
          </a:xfrm>
        </p:grpSpPr>
        <p:grpSp>
          <p:nvGrpSpPr>
            <p:cNvPr name="Group 7" id="7"/>
            <p:cNvGrpSpPr/>
            <p:nvPr/>
          </p:nvGrpSpPr>
          <p:grpSpPr>
            <a:xfrm rot="0">
              <a:off x="0" y="0"/>
              <a:ext cx="9837241" cy="3944307"/>
              <a:chOff x="0" y="0"/>
              <a:chExt cx="4939052" cy="1980345"/>
            </a:xfrm>
          </p:grpSpPr>
          <p:sp>
            <p:nvSpPr>
              <p:cNvPr name="Freeform 8" id="8"/>
              <p:cNvSpPr/>
              <p:nvPr/>
            </p:nvSpPr>
            <p:spPr>
              <a:xfrm flipH="false" flipV="false" rot="0">
                <a:off x="0" y="0"/>
                <a:ext cx="4939052" cy="1980345"/>
              </a:xfrm>
              <a:custGeom>
                <a:avLst/>
                <a:gdLst/>
                <a:ahLst/>
                <a:cxnLst/>
                <a:rect r="r" b="b" t="t" l="l"/>
                <a:pathLst>
                  <a:path h="1980345" w="4939052">
                    <a:moveTo>
                      <a:pt x="28332" y="0"/>
                    </a:moveTo>
                    <a:lnTo>
                      <a:pt x="4910720" y="0"/>
                    </a:lnTo>
                    <a:cubicBezTo>
                      <a:pt x="4926367" y="0"/>
                      <a:pt x="4939052" y="12685"/>
                      <a:pt x="4939052" y="28332"/>
                    </a:cubicBezTo>
                    <a:lnTo>
                      <a:pt x="4939052" y="1952013"/>
                    </a:lnTo>
                    <a:cubicBezTo>
                      <a:pt x="4939052" y="1959527"/>
                      <a:pt x="4936067" y="1966734"/>
                      <a:pt x="4930753" y="1972047"/>
                    </a:cubicBezTo>
                    <a:cubicBezTo>
                      <a:pt x="4925440" y="1977361"/>
                      <a:pt x="4918234" y="1980345"/>
                      <a:pt x="4910720" y="1980345"/>
                    </a:cubicBezTo>
                    <a:lnTo>
                      <a:pt x="28332" y="1980345"/>
                    </a:lnTo>
                    <a:cubicBezTo>
                      <a:pt x="12685" y="1980345"/>
                      <a:pt x="0" y="1967661"/>
                      <a:pt x="0" y="1952013"/>
                    </a:cubicBezTo>
                    <a:lnTo>
                      <a:pt x="0" y="28332"/>
                    </a:lnTo>
                    <a:cubicBezTo>
                      <a:pt x="0" y="12685"/>
                      <a:pt x="12685" y="0"/>
                      <a:pt x="28332" y="0"/>
                    </a:cubicBezTo>
                    <a:close/>
                  </a:path>
                </a:pathLst>
              </a:custGeom>
              <a:solidFill>
                <a:srgbClr val="000000"/>
              </a:solidFill>
            </p:spPr>
          </p:sp>
          <p:sp>
            <p:nvSpPr>
              <p:cNvPr name="TextBox 9" id="9"/>
              <p:cNvSpPr txBox="true"/>
              <p:nvPr/>
            </p:nvSpPr>
            <p:spPr>
              <a:xfrm>
                <a:off x="0" y="-9525"/>
                <a:ext cx="4939052" cy="1989870"/>
              </a:xfrm>
              <a:prstGeom prst="rect">
                <a:avLst/>
              </a:prstGeom>
            </p:spPr>
            <p:txBody>
              <a:bodyPr anchor="ctr" rtlCol="false" tIns="19986" lIns="19986" bIns="19986" rIns="19986"/>
              <a:lstStyle/>
              <a:p>
                <a:pPr algn="ctr">
                  <a:lnSpc>
                    <a:spcPts val="2210"/>
                  </a:lnSpc>
                </a:pPr>
              </a:p>
            </p:txBody>
          </p:sp>
        </p:grpSp>
        <p:sp>
          <p:nvSpPr>
            <p:cNvPr name="Freeform 10" id="10"/>
            <p:cNvSpPr/>
            <p:nvPr/>
          </p:nvSpPr>
          <p:spPr>
            <a:xfrm flipH="false" flipV="false" rot="0">
              <a:off x="125807" y="359640"/>
              <a:ext cx="9439348" cy="3196065"/>
            </a:xfrm>
            <a:custGeom>
              <a:avLst/>
              <a:gdLst/>
              <a:ahLst/>
              <a:cxnLst/>
              <a:rect r="r" b="b" t="t" l="l"/>
              <a:pathLst>
                <a:path h="3196065" w="9439348">
                  <a:moveTo>
                    <a:pt x="0" y="0"/>
                  </a:moveTo>
                  <a:lnTo>
                    <a:pt x="9439348" y="0"/>
                  </a:lnTo>
                  <a:lnTo>
                    <a:pt x="9439348" y="3196066"/>
                  </a:lnTo>
                  <a:lnTo>
                    <a:pt x="0" y="3196066"/>
                  </a:lnTo>
                  <a:lnTo>
                    <a:pt x="0" y="0"/>
                  </a:lnTo>
                  <a:close/>
                </a:path>
              </a:pathLst>
            </a:custGeom>
            <a:blipFill>
              <a:blip r:embed="rId3"/>
              <a:stretch>
                <a:fillRect l="-53197" t="-144144" r="-81731" b="-145806"/>
              </a:stretch>
            </a:blipFill>
          </p:spPr>
        </p:sp>
      </p:grpSp>
      <p:grpSp>
        <p:nvGrpSpPr>
          <p:cNvPr name="Group 11" id="11"/>
          <p:cNvGrpSpPr/>
          <p:nvPr/>
        </p:nvGrpSpPr>
        <p:grpSpPr>
          <a:xfrm rot="0">
            <a:off x="13551328" y="1582766"/>
            <a:ext cx="4200175" cy="2071231"/>
            <a:chOff x="0" y="0"/>
            <a:chExt cx="5600233" cy="2761642"/>
          </a:xfrm>
        </p:grpSpPr>
        <p:grpSp>
          <p:nvGrpSpPr>
            <p:cNvPr name="Group 12" id="12"/>
            <p:cNvGrpSpPr/>
            <p:nvPr/>
          </p:nvGrpSpPr>
          <p:grpSpPr>
            <a:xfrm rot="0">
              <a:off x="0" y="0"/>
              <a:ext cx="5600233" cy="2761642"/>
              <a:chOff x="0" y="0"/>
              <a:chExt cx="2343126" cy="1155465"/>
            </a:xfrm>
          </p:grpSpPr>
          <p:sp>
            <p:nvSpPr>
              <p:cNvPr name="Freeform 13" id="13"/>
              <p:cNvSpPr/>
              <p:nvPr/>
            </p:nvSpPr>
            <p:spPr>
              <a:xfrm flipH="false" flipV="false" rot="0">
                <a:off x="0" y="0"/>
                <a:ext cx="2343126" cy="1155465"/>
              </a:xfrm>
              <a:custGeom>
                <a:avLst/>
                <a:gdLst/>
                <a:ahLst/>
                <a:cxnLst/>
                <a:rect r="r" b="b" t="t" l="l"/>
                <a:pathLst>
                  <a:path h="1155465" w="2343126">
                    <a:moveTo>
                      <a:pt x="47497" y="0"/>
                    </a:moveTo>
                    <a:lnTo>
                      <a:pt x="2295629" y="0"/>
                    </a:lnTo>
                    <a:cubicBezTo>
                      <a:pt x="2308226" y="0"/>
                      <a:pt x="2320307" y="5004"/>
                      <a:pt x="2329215" y="13912"/>
                    </a:cubicBezTo>
                    <a:cubicBezTo>
                      <a:pt x="2338122" y="22819"/>
                      <a:pt x="2343126" y="34900"/>
                      <a:pt x="2343126" y="47497"/>
                    </a:cubicBezTo>
                    <a:lnTo>
                      <a:pt x="2343126" y="1107968"/>
                    </a:lnTo>
                    <a:cubicBezTo>
                      <a:pt x="2343126" y="1120565"/>
                      <a:pt x="2338122" y="1132646"/>
                      <a:pt x="2329215" y="1141554"/>
                    </a:cubicBezTo>
                    <a:cubicBezTo>
                      <a:pt x="2320307" y="1150461"/>
                      <a:pt x="2308226" y="1155465"/>
                      <a:pt x="2295629" y="1155465"/>
                    </a:cubicBezTo>
                    <a:lnTo>
                      <a:pt x="47497" y="1155465"/>
                    </a:lnTo>
                    <a:cubicBezTo>
                      <a:pt x="34900" y="1155465"/>
                      <a:pt x="22819" y="1150461"/>
                      <a:pt x="13912" y="1141554"/>
                    </a:cubicBezTo>
                    <a:cubicBezTo>
                      <a:pt x="5004" y="1132646"/>
                      <a:pt x="0" y="1120565"/>
                      <a:pt x="0" y="1107968"/>
                    </a:cubicBezTo>
                    <a:lnTo>
                      <a:pt x="0" y="47497"/>
                    </a:lnTo>
                    <a:cubicBezTo>
                      <a:pt x="0" y="34900"/>
                      <a:pt x="5004" y="22819"/>
                      <a:pt x="13912" y="13912"/>
                    </a:cubicBezTo>
                    <a:cubicBezTo>
                      <a:pt x="22819" y="5004"/>
                      <a:pt x="34900" y="0"/>
                      <a:pt x="47497" y="0"/>
                    </a:cubicBezTo>
                    <a:close/>
                  </a:path>
                </a:pathLst>
              </a:custGeom>
              <a:solidFill>
                <a:srgbClr val="000000"/>
              </a:solidFill>
            </p:spPr>
          </p:sp>
          <p:sp>
            <p:nvSpPr>
              <p:cNvPr name="TextBox 14" id="14"/>
              <p:cNvSpPr txBox="true"/>
              <p:nvPr/>
            </p:nvSpPr>
            <p:spPr>
              <a:xfrm>
                <a:off x="0" y="-9525"/>
                <a:ext cx="2343126" cy="1164990"/>
              </a:xfrm>
              <a:prstGeom prst="rect">
                <a:avLst/>
              </a:prstGeom>
            </p:spPr>
            <p:txBody>
              <a:bodyPr anchor="ctr" rtlCol="false" tIns="25130" lIns="25130" bIns="25130" rIns="25130"/>
              <a:lstStyle/>
              <a:p>
                <a:pPr algn="ctr">
                  <a:lnSpc>
                    <a:spcPts val="2210"/>
                  </a:lnSpc>
                </a:pPr>
              </a:p>
            </p:txBody>
          </p:sp>
        </p:grpSp>
        <p:sp>
          <p:nvSpPr>
            <p:cNvPr name="Freeform 15" id="15"/>
            <p:cNvSpPr/>
            <p:nvPr/>
          </p:nvSpPr>
          <p:spPr>
            <a:xfrm flipH="false" flipV="false" rot="0">
              <a:off x="250041" y="289935"/>
              <a:ext cx="5145019" cy="2282375"/>
            </a:xfrm>
            <a:custGeom>
              <a:avLst/>
              <a:gdLst/>
              <a:ahLst/>
              <a:cxnLst/>
              <a:rect r="r" b="b" t="t" l="l"/>
              <a:pathLst>
                <a:path h="2282375" w="5145019">
                  <a:moveTo>
                    <a:pt x="0" y="0"/>
                  </a:moveTo>
                  <a:lnTo>
                    <a:pt x="5145018" y="0"/>
                  </a:lnTo>
                  <a:lnTo>
                    <a:pt x="5145018" y="2282376"/>
                  </a:lnTo>
                  <a:lnTo>
                    <a:pt x="0" y="2282376"/>
                  </a:lnTo>
                  <a:lnTo>
                    <a:pt x="0" y="0"/>
                  </a:lnTo>
                  <a:close/>
                </a:path>
              </a:pathLst>
            </a:custGeom>
            <a:blipFill>
              <a:blip r:embed="rId3"/>
              <a:stretch>
                <a:fillRect l="-343681" t="-86977" r="-17235" b="-396961"/>
              </a:stretch>
            </a:blipFill>
          </p:spPr>
        </p:sp>
      </p:grpSp>
      <p:grpSp>
        <p:nvGrpSpPr>
          <p:cNvPr name="Group 16" id="16"/>
          <p:cNvGrpSpPr/>
          <p:nvPr/>
        </p:nvGrpSpPr>
        <p:grpSpPr>
          <a:xfrm rot="0">
            <a:off x="12029071" y="3848854"/>
            <a:ext cx="5722431" cy="2958230"/>
            <a:chOff x="0" y="0"/>
            <a:chExt cx="7629908" cy="3944307"/>
          </a:xfrm>
        </p:grpSpPr>
        <p:grpSp>
          <p:nvGrpSpPr>
            <p:cNvPr name="Group 17" id="17"/>
            <p:cNvGrpSpPr/>
            <p:nvPr/>
          </p:nvGrpSpPr>
          <p:grpSpPr>
            <a:xfrm rot="0">
              <a:off x="0" y="0"/>
              <a:ext cx="7629908" cy="3944307"/>
              <a:chOff x="0" y="0"/>
              <a:chExt cx="3427462" cy="1771838"/>
            </a:xfrm>
          </p:grpSpPr>
          <p:sp>
            <p:nvSpPr>
              <p:cNvPr name="Freeform 18" id="18"/>
              <p:cNvSpPr/>
              <p:nvPr/>
            </p:nvSpPr>
            <p:spPr>
              <a:xfrm flipH="false" flipV="false" rot="0">
                <a:off x="0" y="0"/>
                <a:ext cx="3427462" cy="1771838"/>
              </a:xfrm>
              <a:custGeom>
                <a:avLst/>
                <a:gdLst/>
                <a:ahLst/>
                <a:cxnLst/>
                <a:rect r="r" b="b" t="t" l="l"/>
                <a:pathLst>
                  <a:path h="1771838" w="3427462">
                    <a:moveTo>
                      <a:pt x="36529" y="0"/>
                    </a:moveTo>
                    <a:lnTo>
                      <a:pt x="3390934" y="0"/>
                    </a:lnTo>
                    <a:cubicBezTo>
                      <a:pt x="3400622" y="0"/>
                      <a:pt x="3409913" y="3849"/>
                      <a:pt x="3416764" y="10699"/>
                    </a:cubicBezTo>
                    <a:cubicBezTo>
                      <a:pt x="3423614" y="17549"/>
                      <a:pt x="3427462" y="26841"/>
                      <a:pt x="3427462" y="36529"/>
                    </a:cubicBezTo>
                    <a:lnTo>
                      <a:pt x="3427462" y="1735310"/>
                    </a:lnTo>
                    <a:cubicBezTo>
                      <a:pt x="3427462" y="1755484"/>
                      <a:pt x="3411108" y="1771838"/>
                      <a:pt x="3390934" y="1771838"/>
                    </a:cubicBezTo>
                    <a:lnTo>
                      <a:pt x="36529" y="1771838"/>
                    </a:lnTo>
                    <a:cubicBezTo>
                      <a:pt x="26841" y="1771838"/>
                      <a:pt x="17549" y="1767990"/>
                      <a:pt x="10699" y="1761139"/>
                    </a:cubicBezTo>
                    <a:cubicBezTo>
                      <a:pt x="3849" y="1754289"/>
                      <a:pt x="0" y="1744998"/>
                      <a:pt x="0" y="1735310"/>
                    </a:cubicBezTo>
                    <a:lnTo>
                      <a:pt x="0" y="36529"/>
                    </a:lnTo>
                    <a:cubicBezTo>
                      <a:pt x="0" y="26841"/>
                      <a:pt x="3849" y="17549"/>
                      <a:pt x="10699" y="10699"/>
                    </a:cubicBezTo>
                    <a:cubicBezTo>
                      <a:pt x="17549" y="3849"/>
                      <a:pt x="26841" y="0"/>
                      <a:pt x="36529" y="0"/>
                    </a:cubicBezTo>
                    <a:close/>
                  </a:path>
                </a:pathLst>
              </a:custGeom>
              <a:solidFill>
                <a:srgbClr val="000000"/>
              </a:solidFill>
            </p:spPr>
          </p:sp>
          <p:sp>
            <p:nvSpPr>
              <p:cNvPr name="TextBox 19" id="19"/>
              <p:cNvSpPr txBox="true"/>
              <p:nvPr/>
            </p:nvSpPr>
            <p:spPr>
              <a:xfrm>
                <a:off x="0" y="-9525"/>
                <a:ext cx="3427462" cy="1781363"/>
              </a:xfrm>
              <a:prstGeom prst="rect">
                <a:avLst/>
              </a:prstGeom>
            </p:spPr>
            <p:txBody>
              <a:bodyPr anchor="ctr" rtlCol="false" tIns="22338" lIns="22338" bIns="22338" rIns="22338"/>
              <a:lstStyle/>
              <a:p>
                <a:pPr algn="ctr">
                  <a:lnSpc>
                    <a:spcPts val="2210"/>
                  </a:lnSpc>
                </a:pPr>
              </a:p>
            </p:txBody>
          </p:sp>
        </p:grpSp>
        <p:sp>
          <p:nvSpPr>
            <p:cNvPr name="Freeform 20" id="20"/>
            <p:cNvSpPr/>
            <p:nvPr/>
          </p:nvSpPr>
          <p:spPr>
            <a:xfrm flipH="false" flipV="false" rot="0">
              <a:off x="208429" y="321188"/>
              <a:ext cx="7238451" cy="3378130"/>
            </a:xfrm>
            <a:custGeom>
              <a:avLst/>
              <a:gdLst/>
              <a:ahLst/>
              <a:cxnLst/>
              <a:rect r="r" b="b" t="t" l="l"/>
              <a:pathLst>
                <a:path h="3378130" w="7238451">
                  <a:moveTo>
                    <a:pt x="0" y="0"/>
                  </a:moveTo>
                  <a:lnTo>
                    <a:pt x="7238450" y="0"/>
                  </a:lnTo>
                  <a:lnTo>
                    <a:pt x="7238450" y="3378130"/>
                  </a:lnTo>
                  <a:lnTo>
                    <a:pt x="0" y="3378130"/>
                  </a:lnTo>
                  <a:lnTo>
                    <a:pt x="0" y="0"/>
                  </a:lnTo>
                  <a:close/>
                </a:path>
              </a:pathLst>
            </a:custGeom>
            <a:blipFill>
              <a:blip r:embed="rId3"/>
              <a:stretch>
                <a:fillRect l="-235010" t="-165558" r="-12851" b="-153352"/>
              </a:stretch>
            </a:blipFill>
          </p:spPr>
        </p:sp>
      </p:grpSp>
      <p:grpSp>
        <p:nvGrpSpPr>
          <p:cNvPr name="Group 21" id="21"/>
          <p:cNvGrpSpPr/>
          <p:nvPr/>
        </p:nvGrpSpPr>
        <p:grpSpPr>
          <a:xfrm rot="0">
            <a:off x="536498" y="1582766"/>
            <a:ext cx="3516862" cy="8278072"/>
            <a:chOff x="0" y="0"/>
            <a:chExt cx="4689150" cy="11037429"/>
          </a:xfrm>
        </p:grpSpPr>
        <p:grpSp>
          <p:nvGrpSpPr>
            <p:cNvPr name="Group 22" id="22"/>
            <p:cNvGrpSpPr/>
            <p:nvPr/>
          </p:nvGrpSpPr>
          <p:grpSpPr>
            <a:xfrm rot="0">
              <a:off x="0" y="0"/>
              <a:ext cx="4689150" cy="11037429"/>
              <a:chOff x="0" y="0"/>
              <a:chExt cx="2343126" cy="5515304"/>
            </a:xfrm>
          </p:grpSpPr>
          <p:sp>
            <p:nvSpPr>
              <p:cNvPr name="Freeform 23" id="23"/>
              <p:cNvSpPr/>
              <p:nvPr/>
            </p:nvSpPr>
            <p:spPr>
              <a:xfrm flipH="false" flipV="false" rot="0">
                <a:off x="0" y="0"/>
                <a:ext cx="2343126" cy="5515304"/>
              </a:xfrm>
              <a:custGeom>
                <a:avLst/>
                <a:gdLst/>
                <a:ahLst/>
                <a:cxnLst/>
                <a:rect r="r" b="b" t="t" l="l"/>
                <a:pathLst>
                  <a:path h="5515304" w="2343126">
                    <a:moveTo>
                      <a:pt x="59437" y="0"/>
                    </a:moveTo>
                    <a:lnTo>
                      <a:pt x="2283689" y="0"/>
                    </a:lnTo>
                    <a:cubicBezTo>
                      <a:pt x="2316515" y="0"/>
                      <a:pt x="2343126" y="26611"/>
                      <a:pt x="2343126" y="59437"/>
                    </a:cubicBezTo>
                    <a:lnTo>
                      <a:pt x="2343126" y="5455867"/>
                    </a:lnTo>
                    <a:cubicBezTo>
                      <a:pt x="2343126" y="5488694"/>
                      <a:pt x="2316515" y="5515304"/>
                      <a:pt x="2283689" y="5515304"/>
                    </a:cubicBezTo>
                    <a:lnTo>
                      <a:pt x="59437" y="5515304"/>
                    </a:lnTo>
                    <a:cubicBezTo>
                      <a:pt x="26611" y="5515304"/>
                      <a:pt x="0" y="5488694"/>
                      <a:pt x="0" y="5455867"/>
                    </a:cubicBezTo>
                    <a:lnTo>
                      <a:pt x="0" y="59437"/>
                    </a:lnTo>
                    <a:cubicBezTo>
                      <a:pt x="0" y="26611"/>
                      <a:pt x="26611" y="0"/>
                      <a:pt x="59437" y="0"/>
                    </a:cubicBezTo>
                    <a:close/>
                  </a:path>
                </a:pathLst>
              </a:custGeom>
              <a:solidFill>
                <a:srgbClr val="000000"/>
              </a:solidFill>
            </p:spPr>
          </p:sp>
          <p:sp>
            <p:nvSpPr>
              <p:cNvPr name="TextBox 24" id="24"/>
              <p:cNvSpPr txBox="true"/>
              <p:nvPr/>
            </p:nvSpPr>
            <p:spPr>
              <a:xfrm>
                <a:off x="0" y="-9525"/>
                <a:ext cx="2343126" cy="5524829"/>
              </a:xfrm>
              <a:prstGeom prst="rect">
                <a:avLst/>
              </a:prstGeom>
            </p:spPr>
            <p:txBody>
              <a:bodyPr anchor="ctr" rtlCol="false" tIns="20082" lIns="20082" bIns="20082" rIns="20082"/>
              <a:lstStyle/>
              <a:p>
                <a:pPr algn="ctr">
                  <a:lnSpc>
                    <a:spcPts val="2210"/>
                  </a:lnSpc>
                </a:pPr>
              </a:p>
            </p:txBody>
          </p:sp>
        </p:grpSp>
        <p:sp>
          <p:nvSpPr>
            <p:cNvPr name="Freeform 25" id="25"/>
            <p:cNvSpPr/>
            <p:nvPr/>
          </p:nvSpPr>
          <p:spPr>
            <a:xfrm flipH="false" flipV="false" rot="0">
              <a:off x="495193" y="150710"/>
              <a:ext cx="3702334" cy="10816748"/>
            </a:xfrm>
            <a:custGeom>
              <a:avLst/>
              <a:gdLst/>
              <a:ahLst/>
              <a:cxnLst/>
              <a:rect r="r" b="b" t="t" l="l"/>
              <a:pathLst>
                <a:path h="10816748" w="3702334">
                  <a:moveTo>
                    <a:pt x="0" y="0"/>
                  </a:moveTo>
                  <a:lnTo>
                    <a:pt x="3702334" y="0"/>
                  </a:lnTo>
                  <a:lnTo>
                    <a:pt x="3702334" y="10816748"/>
                  </a:lnTo>
                  <a:lnTo>
                    <a:pt x="0" y="10816748"/>
                  </a:lnTo>
                  <a:lnTo>
                    <a:pt x="0" y="0"/>
                  </a:lnTo>
                  <a:close/>
                </a:path>
              </a:pathLst>
            </a:custGeom>
            <a:blipFill>
              <a:blip r:embed="rId3"/>
              <a:stretch>
                <a:fillRect l="-24708" t="-10725" r="-525088" b="-14272"/>
              </a:stretch>
            </a:blipFill>
          </p:spPr>
        </p:sp>
      </p:grpSp>
      <p:grpSp>
        <p:nvGrpSpPr>
          <p:cNvPr name="Group 26" id="26"/>
          <p:cNvGrpSpPr/>
          <p:nvPr/>
        </p:nvGrpSpPr>
        <p:grpSpPr>
          <a:xfrm rot="0">
            <a:off x="8919472" y="1582766"/>
            <a:ext cx="4200175" cy="2071231"/>
            <a:chOff x="0" y="0"/>
            <a:chExt cx="5600233" cy="2761642"/>
          </a:xfrm>
        </p:grpSpPr>
        <p:grpSp>
          <p:nvGrpSpPr>
            <p:cNvPr name="Group 27" id="27"/>
            <p:cNvGrpSpPr/>
            <p:nvPr/>
          </p:nvGrpSpPr>
          <p:grpSpPr>
            <a:xfrm rot="0">
              <a:off x="0" y="0"/>
              <a:ext cx="5600233" cy="2761642"/>
              <a:chOff x="0" y="0"/>
              <a:chExt cx="2343126" cy="1155465"/>
            </a:xfrm>
          </p:grpSpPr>
          <p:sp>
            <p:nvSpPr>
              <p:cNvPr name="Freeform 28" id="28"/>
              <p:cNvSpPr/>
              <p:nvPr/>
            </p:nvSpPr>
            <p:spPr>
              <a:xfrm flipH="false" flipV="false" rot="0">
                <a:off x="0" y="0"/>
                <a:ext cx="2343126" cy="1155465"/>
              </a:xfrm>
              <a:custGeom>
                <a:avLst/>
                <a:gdLst/>
                <a:ahLst/>
                <a:cxnLst/>
                <a:rect r="r" b="b" t="t" l="l"/>
                <a:pathLst>
                  <a:path h="1155465" w="2343126">
                    <a:moveTo>
                      <a:pt x="49767" y="0"/>
                    </a:moveTo>
                    <a:lnTo>
                      <a:pt x="2293359" y="0"/>
                    </a:lnTo>
                    <a:cubicBezTo>
                      <a:pt x="2320845" y="0"/>
                      <a:pt x="2343126" y="22282"/>
                      <a:pt x="2343126" y="49767"/>
                    </a:cubicBezTo>
                    <a:lnTo>
                      <a:pt x="2343126" y="1105698"/>
                    </a:lnTo>
                    <a:cubicBezTo>
                      <a:pt x="2343126" y="1118897"/>
                      <a:pt x="2337883" y="1131556"/>
                      <a:pt x="2328550" y="1140889"/>
                    </a:cubicBezTo>
                    <a:cubicBezTo>
                      <a:pt x="2319216" y="1150222"/>
                      <a:pt x="2306558" y="1155465"/>
                      <a:pt x="2293359" y="1155465"/>
                    </a:cubicBezTo>
                    <a:lnTo>
                      <a:pt x="49767" y="1155465"/>
                    </a:lnTo>
                    <a:cubicBezTo>
                      <a:pt x="22282" y="1155465"/>
                      <a:pt x="0" y="1133184"/>
                      <a:pt x="0" y="1105698"/>
                    </a:cubicBezTo>
                    <a:lnTo>
                      <a:pt x="0" y="49767"/>
                    </a:lnTo>
                    <a:cubicBezTo>
                      <a:pt x="0" y="22282"/>
                      <a:pt x="22282" y="0"/>
                      <a:pt x="49767" y="0"/>
                    </a:cubicBezTo>
                    <a:close/>
                  </a:path>
                </a:pathLst>
              </a:custGeom>
              <a:solidFill>
                <a:srgbClr val="000000"/>
              </a:solidFill>
            </p:spPr>
          </p:sp>
          <p:sp>
            <p:nvSpPr>
              <p:cNvPr name="TextBox 29" id="29"/>
              <p:cNvSpPr txBox="true"/>
              <p:nvPr/>
            </p:nvSpPr>
            <p:spPr>
              <a:xfrm>
                <a:off x="0" y="-9525"/>
                <a:ext cx="2343126" cy="1164990"/>
              </a:xfrm>
              <a:prstGeom prst="rect">
                <a:avLst/>
              </a:prstGeom>
            </p:spPr>
            <p:txBody>
              <a:bodyPr anchor="ctr" rtlCol="false" tIns="23983" lIns="23983" bIns="23983" rIns="23983"/>
              <a:lstStyle/>
              <a:p>
                <a:pPr algn="ctr">
                  <a:lnSpc>
                    <a:spcPts val="2210"/>
                  </a:lnSpc>
                </a:pPr>
              </a:p>
            </p:txBody>
          </p:sp>
        </p:grpSp>
        <p:sp>
          <p:nvSpPr>
            <p:cNvPr name="Freeform 30" id="30"/>
            <p:cNvSpPr/>
            <p:nvPr/>
          </p:nvSpPr>
          <p:spPr>
            <a:xfrm flipH="false" flipV="false" rot="0">
              <a:off x="484552" y="240926"/>
              <a:ext cx="4691107" cy="2279790"/>
            </a:xfrm>
            <a:custGeom>
              <a:avLst/>
              <a:gdLst/>
              <a:ahLst/>
              <a:cxnLst/>
              <a:rect r="r" b="b" t="t" l="l"/>
              <a:pathLst>
                <a:path h="2279790" w="4691107">
                  <a:moveTo>
                    <a:pt x="0" y="0"/>
                  </a:moveTo>
                  <a:lnTo>
                    <a:pt x="4691108" y="0"/>
                  </a:lnTo>
                  <a:lnTo>
                    <a:pt x="4691108" y="2279790"/>
                  </a:lnTo>
                  <a:lnTo>
                    <a:pt x="0" y="2279790"/>
                  </a:lnTo>
                  <a:lnTo>
                    <a:pt x="0" y="0"/>
                  </a:lnTo>
                  <a:close/>
                </a:path>
              </a:pathLst>
            </a:custGeom>
            <a:blipFill>
              <a:blip r:embed="rId4"/>
              <a:stretch>
                <a:fillRect l="-234001" t="-78283" r="-142399" b="-373126"/>
              </a:stretch>
            </a:blipFill>
          </p:spPr>
        </p:sp>
      </p:grpSp>
      <p:grpSp>
        <p:nvGrpSpPr>
          <p:cNvPr name="Group 31" id="31"/>
          <p:cNvGrpSpPr/>
          <p:nvPr/>
        </p:nvGrpSpPr>
        <p:grpSpPr>
          <a:xfrm rot="0">
            <a:off x="4351651" y="6997984"/>
            <a:ext cx="13399851" cy="2862854"/>
            <a:chOff x="0" y="0"/>
            <a:chExt cx="17866468" cy="3817139"/>
          </a:xfrm>
        </p:grpSpPr>
        <p:grpSp>
          <p:nvGrpSpPr>
            <p:cNvPr name="Group 32" id="32"/>
            <p:cNvGrpSpPr/>
            <p:nvPr/>
          </p:nvGrpSpPr>
          <p:grpSpPr>
            <a:xfrm rot="0">
              <a:off x="0" y="0"/>
              <a:ext cx="17866468" cy="3817139"/>
              <a:chOff x="0" y="0"/>
              <a:chExt cx="8025869" cy="1714713"/>
            </a:xfrm>
          </p:grpSpPr>
          <p:sp>
            <p:nvSpPr>
              <p:cNvPr name="Freeform 33" id="33"/>
              <p:cNvSpPr/>
              <p:nvPr/>
            </p:nvSpPr>
            <p:spPr>
              <a:xfrm flipH="false" flipV="false" rot="0">
                <a:off x="0" y="0"/>
                <a:ext cx="8025870" cy="1714713"/>
              </a:xfrm>
              <a:custGeom>
                <a:avLst/>
                <a:gdLst/>
                <a:ahLst/>
                <a:cxnLst/>
                <a:rect r="r" b="b" t="t" l="l"/>
                <a:pathLst>
                  <a:path h="1714713" w="8025870">
                    <a:moveTo>
                      <a:pt x="15600" y="0"/>
                    </a:moveTo>
                    <a:lnTo>
                      <a:pt x="8010270" y="0"/>
                    </a:lnTo>
                    <a:cubicBezTo>
                      <a:pt x="8018886" y="0"/>
                      <a:pt x="8025870" y="6984"/>
                      <a:pt x="8025870" y="15600"/>
                    </a:cubicBezTo>
                    <a:lnTo>
                      <a:pt x="8025870" y="1699113"/>
                    </a:lnTo>
                    <a:cubicBezTo>
                      <a:pt x="8025870" y="1703250"/>
                      <a:pt x="8024226" y="1707218"/>
                      <a:pt x="8021301" y="1710144"/>
                    </a:cubicBezTo>
                    <a:cubicBezTo>
                      <a:pt x="8018376" y="1713069"/>
                      <a:pt x="8014408" y="1714713"/>
                      <a:pt x="8010270" y="1714713"/>
                    </a:cubicBezTo>
                    <a:lnTo>
                      <a:pt x="15600" y="1714713"/>
                    </a:lnTo>
                    <a:cubicBezTo>
                      <a:pt x="11462" y="1714713"/>
                      <a:pt x="7494" y="1713069"/>
                      <a:pt x="4569" y="1710144"/>
                    </a:cubicBezTo>
                    <a:cubicBezTo>
                      <a:pt x="1644" y="1707218"/>
                      <a:pt x="0" y="1703250"/>
                      <a:pt x="0" y="1699113"/>
                    </a:cubicBezTo>
                    <a:lnTo>
                      <a:pt x="0" y="15600"/>
                    </a:lnTo>
                    <a:cubicBezTo>
                      <a:pt x="0" y="11462"/>
                      <a:pt x="1644" y="7494"/>
                      <a:pt x="4569" y="4569"/>
                    </a:cubicBezTo>
                    <a:cubicBezTo>
                      <a:pt x="7494" y="1644"/>
                      <a:pt x="11462" y="0"/>
                      <a:pt x="15600" y="0"/>
                    </a:cubicBezTo>
                    <a:close/>
                  </a:path>
                </a:pathLst>
              </a:custGeom>
              <a:solidFill>
                <a:srgbClr val="000000"/>
              </a:solidFill>
            </p:spPr>
          </p:sp>
          <p:sp>
            <p:nvSpPr>
              <p:cNvPr name="TextBox 34" id="34"/>
              <p:cNvSpPr txBox="true"/>
              <p:nvPr/>
            </p:nvSpPr>
            <p:spPr>
              <a:xfrm>
                <a:off x="0" y="-9525"/>
                <a:ext cx="8025869" cy="1724238"/>
              </a:xfrm>
              <a:prstGeom prst="rect">
                <a:avLst/>
              </a:prstGeom>
            </p:spPr>
            <p:txBody>
              <a:bodyPr anchor="ctr" rtlCol="false" tIns="22338" lIns="22338" bIns="22338" rIns="22338"/>
              <a:lstStyle/>
              <a:p>
                <a:pPr algn="ctr">
                  <a:lnSpc>
                    <a:spcPts val="2210"/>
                  </a:lnSpc>
                </a:pPr>
              </a:p>
            </p:txBody>
          </p:sp>
        </p:grpSp>
        <p:sp>
          <p:nvSpPr>
            <p:cNvPr name="Freeform 35" id="35"/>
            <p:cNvSpPr/>
            <p:nvPr/>
          </p:nvSpPr>
          <p:spPr>
            <a:xfrm flipH="false" flipV="false" rot="0">
              <a:off x="127026" y="253466"/>
              <a:ext cx="17663216" cy="3281143"/>
            </a:xfrm>
            <a:custGeom>
              <a:avLst/>
              <a:gdLst/>
              <a:ahLst/>
              <a:cxnLst/>
              <a:rect r="r" b="b" t="t" l="l"/>
              <a:pathLst>
                <a:path h="3281143" w="17663216">
                  <a:moveTo>
                    <a:pt x="0" y="0"/>
                  </a:moveTo>
                  <a:lnTo>
                    <a:pt x="17663216" y="0"/>
                  </a:lnTo>
                  <a:lnTo>
                    <a:pt x="17663216" y="3281143"/>
                  </a:lnTo>
                  <a:lnTo>
                    <a:pt x="0" y="3281143"/>
                  </a:lnTo>
                  <a:lnTo>
                    <a:pt x="0" y="0"/>
                  </a:lnTo>
                  <a:close/>
                </a:path>
              </a:pathLst>
            </a:custGeom>
            <a:blipFill>
              <a:blip r:embed="rId4"/>
              <a:stretch>
                <a:fillRect l="-31802" t="-283220" r="-5975" b="-33983"/>
              </a:stretch>
            </a:blipFill>
          </p:spPr>
        </p:sp>
      </p:grpSp>
      <p:grpSp>
        <p:nvGrpSpPr>
          <p:cNvPr name="Group 36" id="36"/>
          <p:cNvGrpSpPr/>
          <p:nvPr/>
        </p:nvGrpSpPr>
        <p:grpSpPr>
          <a:xfrm rot="0">
            <a:off x="4351651" y="1614344"/>
            <a:ext cx="4136140" cy="2039654"/>
            <a:chOff x="0" y="0"/>
            <a:chExt cx="5514853" cy="2719539"/>
          </a:xfrm>
        </p:grpSpPr>
        <p:grpSp>
          <p:nvGrpSpPr>
            <p:cNvPr name="Group 37" id="37"/>
            <p:cNvGrpSpPr/>
            <p:nvPr/>
          </p:nvGrpSpPr>
          <p:grpSpPr>
            <a:xfrm rot="0">
              <a:off x="0" y="0"/>
              <a:ext cx="5514853" cy="2719539"/>
              <a:chOff x="0" y="0"/>
              <a:chExt cx="2343126" cy="1155465"/>
            </a:xfrm>
          </p:grpSpPr>
          <p:sp>
            <p:nvSpPr>
              <p:cNvPr name="Freeform 38" id="38"/>
              <p:cNvSpPr/>
              <p:nvPr/>
            </p:nvSpPr>
            <p:spPr>
              <a:xfrm flipH="false" flipV="false" rot="0">
                <a:off x="0" y="0"/>
                <a:ext cx="2343126" cy="1155465"/>
              </a:xfrm>
              <a:custGeom>
                <a:avLst/>
                <a:gdLst/>
                <a:ahLst/>
                <a:cxnLst/>
                <a:rect r="r" b="b" t="t" l="l"/>
                <a:pathLst>
                  <a:path h="1155465" w="2343126">
                    <a:moveTo>
                      <a:pt x="50538" y="0"/>
                    </a:moveTo>
                    <a:lnTo>
                      <a:pt x="2292588" y="0"/>
                    </a:lnTo>
                    <a:cubicBezTo>
                      <a:pt x="2305992" y="0"/>
                      <a:pt x="2318846" y="5325"/>
                      <a:pt x="2328324" y="14802"/>
                    </a:cubicBezTo>
                    <a:cubicBezTo>
                      <a:pt x="2337802" y="24280"/>
                      <a:pt x="2343126" y="37134"/>
                      <a:pt x="2343126" y="50538"/>
                    </a:cubicBezTo>
                    <a:lnTo>
                      <a:pt x="2343126" y="1104928"/>
                    </a:lnTo>
                    <a:cubicBezTo>
                      <a:pt x="2343126" y="1118331"/>
                      <a:pt x="2337802" y="1131186"/>
                      <a:pt x="2328324" y="1140663"/>
                    </a:cubicBezTo>
                    <a:cubicBezTo>
                      <a:pt x="2318846" y="1150141"/>
                      <a:pt x="2305992" y="1155465"/>
                      <a:pt x="2292588" y="1155465"/>
                    </a:cubicBezTo>
                    <a:lnTo>
                      <a:pt x="50538" y="1155465"/>
                    </a:lnTo>
                    <a:cubicBezTo>
                      <a:pt x="37134" y="1155465"/>
                      <a:pt x="24280" y="1150141"/>
                      <a:pt x="14802" y="1140663"/>
                    </a:cubicBezTo>
                    <a:cubicBezTo>
                      <a:pt x="5325" y="1131186"/>
                      <a:pt x="0" y="1118331"/>
                      <a:pt x="0" y="1104928"/>
                    </a:cubicBezTo>
                    <a:lnTo>
                      <a:pt x="0" y="50538"/>
                    </a:lnTo>
                    <a:cubicBezTo>
                      <a:pt x="0" y="37134"/>
                      <a:pt x="5325" y="24280"/>
                      <a:pt x="14802" y="14802"/>
                    </a:cubicBezTo>
                    <a:cubicBezTo>
                      <a:pt x="24280" y="5325"/>
                      <a:pt x="37134" y="0"/>
                      <a:pt x="50538" y="0"/>
                    </a:cubicBezTo>
                    <a:close/>
                  </a:path>
                </a:pathLst>
              </a:custGeom>
              <a:solidFill>
                <a:srgbClr val="000000"/>
              </a:solidFill>
            </p:spPr>
          </p:sp>
          <p:sp>
            <p:nvSpPr>
              <p:cNvPr name="TextBox 39" id="39"/>
              <p:cNvSpPr txBox="true"/>
              <p:nvPr/>
            </p:nvSpPr>
            <p:spPr>
              <a:xfrm>
                <a:off x="0" y="-9525"/>
                <a:ext cx="2343126" cy="1164990"/>
              </a:xfrm>
              <a:prstGeom prst="rect">
                <a:avLst/>
              </a:prstGeom>
            </p:spPr>
            <p:txBody>
              <a:bodyPr anchor="ctr" rtlCol="false" tIns="23618" lIns="23618" bIns="23618" rIns="23618"/>
              <a:lstStyle/>
              <a:p>
                <a:pPr algn="ctr">
                  <a:lnSpc>
                    <a:spcPts val="2210"/>
                  </a:lnSpc>
                </a:pPr>
              </a:p>
            </p:txBody>
          </p:sp>
        </p:grpSp>
        <p:sp>
          <p:nvSpPr>
            <p:cNvPr name="Freeform 40" id="40"/>
            <p:cNvSpPr/>
            <p:nvPr/>
          </p:nvSpPr>
          <p:spPr>
            <a:xfrm flipH="false" flipV="false" rot="0">
              <a:off x="155645" y="198823"/>
              <a:ext cx="5228963" cy="2279790"/>
            </a:xfrm>
            <a:custGeom>
              <a:avLst/>
              <a:gdLst/>
              <a:ahLst/>
              <a:cxnLst/>
              <a:rect r="r" b="b" t="t" l="l"/>
              <a:pathLst>
                <a:path h="2279790" w="5228963">
                  <a:moveTo>
                    <a:pt x="0" y="0"/>
                  </a:moveTo>
                  <a:lnTo>
                    <a:pt x="5228963" y="0"/>
                  </a:lnTo>
                  <a:lnTo>
                    <a:pt x="5228963" y="2279790"/>
                  </a:lnTo>
                  <a:lnTo>
                    <a:pt x="0" y="2279790"/>
                  </a:lnTo>
                  <a:lnTo>
                    <a:pt x="0" y="0"/>
                  </a:lnTo>
                  <a:close/>
                </a:path>
              </a:pathLst>
            </a:custGeom>
            <a:blipFill>
              <a:blip r:embed="rId5"/>
              <a:stretch>
                <a:fillRect l="-1275" t="-2467" r="-1122" b="0"/>
              </a:stretch>
            </a:blipFill>
          </p:spPr>
        </p:sp>
      </p:grpSp>
      <p:sp>
        <p:nvSpPr>
          <p:cNvPr name="TextBox 41" id="41"/>
          <p:cNvSpPr txBox="true"/>
          <p:nvPr/>
        </p:nvSpPr>
        <p:spPr>
          <a:xfrm rot="0">
            <a:off x="536498" y="275041"/>
            <a:ext cx="8382975" cy="1339188"/>
          </a:xfrm>
          <a:prstGeom prst="rect">
            <a:avLst/>
          </a:prstGeom>
        </p:spPr>
        <p:txBody>
          <a:bodyPr anchor="t" rtlCol="false" tIns="0" lIns="0" bIns="0" rIns="0">
            <a:spAutoFit/>
          </a:bodyPr>
          <a:lstStyle/>
          <a:p>
            <a:pPr algn="l">
              <a:lnSpc>
                <a:spcPts val="10560"/>
              </a:lnSpc>
            </a:pPr>
            <a:r>
              <a:rPr lang="en-US" sz="8800">
                <a:solidFill>
                  <a:srgbClr val="F4D314"/>
                </a:solidFill>
                <a:latin typeface="Anton"/>
                <a:ea typeface="Anton"/>
                <a:cs typeface="Anton"/>
                <a:sym typeface="Anton"/>
              </a:rPr>
              <a:t>OVERVIEW</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3416" r="0" b="-83416"/>
            </a:stretch>
          </a:blipFill>
        </p:spPr>
      </p:sp>
      <p:grpSp>
        <p:nvGrpSpPr>
          <p:cNvPr name="Group 3" id="3"/>
          <p:cNvGrpSpPr/>
          <p:nvPr/>
        </p:nvGrpSpPr>
        <p:grpSpPr>
          <a:xfrm rot="0">
            <a:off x="1250740" y="2626493"/>
            <a:ext cx="7324375" cy="2467820"/>
            <a:chOff x="0" y="0"/>
            <a:chExt cx="1929054" cy="649961"/>
          </a:xfrm>
        </p:grpSpPr>
        <p:sp>
          <p:nvSpPr>
            <p:cNvPr name="Freeform 4" id="4"/>
            <p:cNvSpPr/>
            <p:nvPr/>
          </p:nvSpPr>
          <p:spPr>
            <a:xfrm flipH="false" flipV="false" rot="0">
              <a:off x="0" y="0"/>
              <a:ext cx="1929054" cy="649961"/>
            </a:xfrm>
            <a:custGeom>
              <a:avLst/>
              <a:gdLst/>
              <a:ahLst/>
              <a:cxnLst/>
              <a:rect r="r" b="b" t="t" l="l"/>
              <a:pathLst>
                <a:path h="649961" w="1929054">
                  <a:moveTo>
                    <a:pt x="63420" y="0"/>
                  </a:moveTo>
                  <a:lnTo>
                    <a:pt x="1865633" y="0"/>
                  </a:lnTo>
                  <a:cubicBezTo>
                    <a:pt x="1900659" y="0"/>
                    <a:pt x="1929054" y="28394"/>
                    <a:pt x="1929054" y="63420"/>
                  </a:cubicBezTo>
                  <a:lnTo>
                    <a:pt x="1929054" y="586541"/>
                  </a:lnTo>
                  <a:cubicBezTo>
                    <a:pt x="1929054" y="603361"/>
                    <a:pt x="1922372" y="619492"/>
                    <a:pt x="1910478" y="631386"/>
                  </a:cubicBezTo>
                  <a:cubicBezTo>
                    <a:pt x="1898585" y="643279"/>
                    <a:pt x="1882453" y="649961"/>
                    <a:pt x="1865633" y="649961"/>
                  </a:cubicBezTo>
                  <a:lnTo>
                    <a:pt x="63420" y="649961"/>
                  </a:lnTo>
                  <a:cubicBezTo>
                    <a:pt x="28394" y="649961"/>
                    <a:pt x="0" y="621567"/>
                    <a:pt x="0" y="586541"/>
                  </a:cubicBezTo>
                  <a:lnTo>
                    <a:pt x="0" y="63420"/>
                  </a:lnTo>
                  <a:cubicBezTo>
                    <a:pt x="0" y="46600"/>
                    <a:pt x="6682" y="30469"/>
                    <a:pt x="18575" y="18575"/>
                  </a:cubicBezTo>
                  <a:cubicBezTo>
                    <a:pt x="30469" y="6682"/>
                    <a:pt x="46600" y="0"/>
                    <a:pt x="63420" y="0"/>
                  </a:cubicBezTo>
                  <a:close/>
                </a:path>
              </a:pathLst>
            </a:custGeom>
            <a:solidFill>
              <a:srgbClr val="000000"/>
            </a:solidFill>
          </p:spPr>
        </p:sp>
        <p:sp>
          <p:nvSpPr>
            <p:cNvPr name="TextBox 5" id="5"/>
            <p:cNvSpPr txBox="true"/>
            <p:nvPr/>
          </p:nvSpPr>
          <p:spPr>
            <a:xfrm>
              <a:off x="0" y="-28575"/>
              <a:ext cx="1929054" cy="678536"/>
            </a:xfrm>
            <a:prstGeom prst="rect">
              <a:avLst/>
            </a:prstGeom>
          </p:spPr>
          <p:txBody>
            <a:bodyPr anchor="ctr" rtlCol="false" tIns="50800" lIns="50800" bIns="50800" rIns="50800"/>
            <a:lstStyle/>
            <a:p>
              <a:pPr algn="ctr">
                <a:lnSpc>
                  <a:spcPts val="2589"/>
                </a:lnSpc>
              </a:pPr>
            </a:p>
          </p:txBody>
        </p:sp>
      </p:grpSp>
      <p:grpSp>
        <p:nvGrpSpPr>
          <p:cNvPr name="Group 6" id="6"/>
          <p:cNvGrpSpPr/>
          <p:nvPr/>
        </p:nvGrpSpPr>
        <p:grpSpPr>
          <a:xfrm rot="0">
            <a:off x="16222949" y="8925787"/>
            <a:ext cx="3086100" cy="3086100"/>
            <a:chOff x="0" y="0"/>
            <a:chExt cx="812800" cy="812800"/>
          </a:xfrm>
        </p:grpSpPr>
        <p:sp>
          <p:nvSpPr>
            <p:cNvPr name="Freeform 7" id="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8" id="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9" id="9"/>
          <p:cNvGrpSpPr/>
          <p:nvPr/>
        </p:nvGrpSpPr>
        <p:grpSpPr>
          <a:xfrm rot="0">
            <a:off x="16837583" y="1599948"/>
            <a:ext cx="399568" cy="399568"/>
            <a:chOff x="0" y="0"/>
            <a:chExt cx="812800" cy="812800"/>
          </a:xfrm>
        </p:grpSpPr>
        <p:sp>
          <p:nvSpPr>
            <p:cNvPr name="Freeform 10" id="1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1" id="11"/>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2" id="12"/>
          <p:cNvGrpSpPr/>
          <p:nvPr/>
        </p:nvGrpSpPr>
        <p:grpSpPr>
          <a:xfrm rot="0">
            <a:off x="1588714" y="2872645"/>
            <a:ext cx="389240" cy="389240"/>
            <a:chOff x="0" y="0"/>
            <a:chExt cx="812800" cy="812800"/>
          </a:xfrm>
        </p:grpSpPr>
        <p:sp>
          <p:nvSpPr>
            <p:cNvPr name="Freeform 13" id="1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4" id="14"/>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5" id="15"/>
          <p:cNvGrpSpPr/>
          <p:nvPr/>
        </p:nvGrpSpPr>
        <p:grpSpPr>
          <a:xfrm rot="0">
            <a:off x="9503826" y="2626493"/>
            <a:ext cx="7324375" cy="2467820"/>
            <a:chOff x="0" y="0"/>
            <a:chExt cx="1929054" cy="649961"/>
          </a:xfrm>
        </p:grpSpPr>
        <p:sp>
          <p:nvSpPr>
            <p:cNvPr name="Freeform 16" id="16"/>
            <p:cNvSpPr/>
            <p:nvPr/>
          </p:nvSpPr>
          <p:spPr>
            <a:xfrm flipH="false" flipV="false" rot="0">
              <a:off x="0" y="0"/>
              <a:ext cx="1929054" cy="649961"/>
            </a:xfrm>
            <a:custGeom>
              <a:avLst/>
              <a:gdLst/>
              <a:ahLst/>
              <a:cxnLst/>
              <a:rect r="r" b="b" t="t" l="l"/>
              <a:pathLst>
                <a:path h="649961" w="1929054">
                  <a:moveTo>
                    <a:pt x="63420" y="0"/>
                  </a:moveTo>
                  <a:lnTo>
                    <a:pt x="1865633" y="0"/>
                  </a:lnTo>
                  <a:cubicBezTo>
                    <a:pt x="1900659" y="0"/>
                    <a:pt x="1929054" y="28394"/>
                    <a:pt x="1929054" y="63420"/>
                  </a:cubicBezTo>
                  <a:lnTo>
                    <a:pt x="1929054" y="586541"/>
                  </a:lnTo>
                  <a:cubicBezTo>
                    <a:pt x="1929054" y="603361"/>
                    <a:pt x="1922372" y="619492"/>
                    <a:pt x="1910478" y="631386"/>
                  </a:cubicBezTo>
                  <a:cubicBezTo>
                    <a:pt x="1898585" y="643279"/>
                    <a:pt x="1882453" y="649961"/>
                    <a:pt x="1865633" y="649961"/>
                  </a:cubicBezTo>
                  <a:lnTo>
                    <a:pt x="63420" y="649961"/>
                  </a:lnTo>
                  <a:cubicBezTo>
                    <a:pt x="28394" y="649961"/>
                    <a:pt x="0" y="621567"/>
                    <a:pt x="0" y="586541"/>
                  </a:cubicBezTo>
                  <a:lnTo>
                    <a:pt x="0" y="63420"/>
                  </a:lnTo>
                  <a:cubicBezTo>
                    <a:pt x="0" y="46600"/>
                    <a:pt x="6682" y="30469"/>
                    <a:pt x="18575" y="18575"/>
                  </a:cubicBezTo>
                  <a:cubicBezTo>
                    <a:pt x="30469" y="6682"/>
                    <a:pt x="46600" y="0"/>
                    <a:pt x="63420" y="0"/>
                  </a:cubicBezTo>
                  <a:close/>
                </a:path>
              </a:pathLst>
            </a:custGeom>
            <a:solidFill>
              <a:srgbClr val="000000"/>
            </a:solidFill>
          </p:spPr>
        </p:sp>
        <p:sp>
          <p:nvSpPr>
            <p:cNvPr name="TextBox 17" id="17"/>
            <p:cNvSpPr txBox="true"/>
            <p:nvPr/>
          </p:nvSpPr>
          <p:spPr>
            <a:xfrm>
              <a:off x="0" y="-28575"/>
              <a:ext cx="1929054" cy="678536"/>
            </a:xfrm>
            <a:prstGeom prst="rect">
              <a:avLst/>
            </a:prstGeom>
          </p:spPr>
          <p:txBody>
            <a:bodyPr anchor="ctr" rtlCol="false" tIns="50800" lIns="50800" bIns="50800" rIns="50800"/>
            <a:lstStyle/>
            <a:p>
              <a:pPr algn="ctr">
                <a:lnSpc>
                  <a:spcPts val="2589"/>
                </a:lnSpc>
              </a:pPr>
            </a:p>
          </p:txBody>
        </p:sp>
      </p:grpSp>
      <p:grpSp>
        <p:nvGrpSpPr>
          <p:cNvPr name="Group 18" id="18"/>
          <p:cNvGrpSpPr/>
          <p:nvPr/>
        </p:nvGrpSpPr>
        <p:grpSpPr>
          <a:xfrm rot="0">
            <a:off x="9851283" y="2872645"/>
            <a:ext cx="389240" cy="389240"/>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20" id="2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1" id="21"/>
          <p:cNvGrpSpPr/>
          <p:nvPr/>
        </p:nvGrpSpPr>
        <p:grpSpPr>
          <a:xfrm rot="0">
            <a:off x="1250740" y="5722964"/>
            <a:ext cx="7324375" cy="2467820"/>
            <a:chOff x="0" y="0"/>
            <a:chExt cx="1929054" cy="649961"/>
          </a:xfrm>
        </p:grpSpPr>
        <p:sp>
          <p:nvSpPr>
            <p:cNvPr name="Freeform 22" id="22"/>
            <p:cNvSpPr/>
            <p:nvPr/>
          </p:nvSpPr>
          <p:spPr>
            <a:xfrm flipH="false" flipV="false" rot="0">
              <a:off x="0" y="0"/>
              <a:ext cx="1929054" cy="649961"/>
            </a:xfrm>
            <a:custGeom>
              <a:avLst/>
              <a:gdLst/>
              <a:ahLst/>
              <a:cxnLst/>
              <a:rect r="r" b="b" t="t" l="l"/>
              <a:pathLst>
                <a:path h="649961" w="1929054">
                  <a:moveTo>
                    <a:pt x="63420" y="0"/>
                  </a:moveTo>
                  <a:lnTo>
                    <a:pt x="1865633" y="0"/>
                  </a:lnTo>
                  <a:cubicBezTo>
                    <a:pt x="1900659" y="0"/>
                    <a:pt x="1929054" y="28394"/>
                    <a:pt x="1929054" y="63420"/>
                  </a:cubicBezTo>
                  <a:lnTo>
                    <a:pt x="1929054" y="586541"/>
                  </a:lnTo>
                  <a:cubicBezTo>
                    <a:pt x="1929054" y="603361"/>
                    <a:pt x="1922372" y="619492"/>
                    <a:pt x="1910478" y="631386"/>
                  </a:cubicBezTo>
                  <a:cubicBezTo>
                    <a:pt x="1898585" y="643279"/>
                    <a:pt x="1882453" y="649961"/>
                    <a:pt x="1865633" y="649961"/>
                  </a:cubicBezTo>
                  <a:lnTo>
                    <a:pt x="63420" y="649961"/>
                  </a:lnTo>
                  <a:cubicBezTo>
                    <a:pt x="28394" y="649961"/>
                    <a:pt x="0" y="621567"/>
                    <a:pt x="0" y="586541"/>
                  </a:cubicBezTo>
                  <a:lnTo>
                    <a:pt x="0" y="63420"/>
                  </a:lnTo>
                  <a:cubicBezTo>
                    <a:pt x="0" y="46600"/>
                    <a:pt x="6682" y="30469"/>
                    <a:pt x="18575" y="18575"/>
                  </a:cubicBezTo>
                  <a:cubicBezTo>
                    <a:pt x="30469" y="6682"/>
                    <a:pt x="46600" y="0"/>
                    <a:pt x="63420" y="0"/>
                  </a:cubicBezTo>
                  <a:close/>
                </a:path>
              </a:pathLst>
            </a:custGeom>
            <a:solidFill>
              <a:srgbClr val="000000"/>
            </a:solidFill>
          </p:spPr>
        </p:sp>
        <p:sp>
          <p:nvSpPr>
            <p:cNvPr name="TextBox 23" id="23"/>
            <p:cNvSpPr txBox="true"/>
            <p:nvPr/>
          </p:nvSpPr>
          <p:spPr>
            <a:xfrm>
              <a:off x="0" y="-28575"/>
              <a:ext cx="1929054" cy="678536"/>
            </a:xfrm>
            <a:prstGeom prst="rect">
              <a:avLst/>
            </a:prstGeom>
          </p:spPr>
          <p:txBody>
            <a:bodyPr anchor="ctr" rtlCol="false" tIns="50800" lIns="50800" bIns="50800" rIns="50800"/>
            <a:lstStyle/>
            <a:p>
              <a:pPr algn="ctr">
                <a:lnSpc>
                  <a:spcPts val="2589"/>
                </a:lnSpc>
              </a:pPr>
            </a:p>
          </p:txBody>
        </p:sp>
      </p:grpSp>
      <p:grpSp>
        <p:nvGrpSpPr>
          <p:cNvPr name="Group 24" id="24"/>
          <p:cNvGrpSpPr/>
          <p:nvPr/>
        </p:nvGrpSpPr>
        <p:grpSpPr>
          <a:xfrm rot="0">
            <a:off x="1588714" y="5970614"/>
            <a:ext cx="389240" cy="389240"/>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26" id="2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7" id="27"/>
          <p:cNvGrpSpPr/>
          <p:nvPr/>
        </p:nvGrpSpPr>
        <p:grpSpPr>
          <a:xfrm rot="0">
            <a:off x="9503826" y="5588821"/>
            <a:ext cx="7324375" cy="2467820"/>
            <a:chOff x="0" y="0"/>
            <a:chExt cx="1929054" cy="649961"/>
          </a:xfrm>
        </p:grpSpPr>
        <p:sp>
          <p:nvSpPr>
            <p:cNvPr name="Freeform 28" id="28"/>
            <p:cNvSpPr/>
            <p:nvPr/>
          </p:nvSpPr>
          <p:spPr>
            <a:xfrm flipH="false" flipV="false" rot="0">
              <a:off x="0" y="0"/>
              <a:ext cx="1929054" cy="649961"/>
            </a:xfrm>
            <a:custGeom>
              <a:avLst/>
              <a:gdLst/>
              <a:ahLst/>
              <a:cxnLst/>
              <a:rect r="r" b="b" t="t" l="l"/>
              <a:pathLst>
                <a:path h="649961" w="1929054">
                  <a:moveTo>
                    <a:pt x="63420" y="0"/>
                  </a:moveTo>
                  <a:lnTo>
                    <a:pt x="1865633" y="0"/>
                  </a:lnTo>
                  <a:cubicBezTo>
                    <a:pt x="1900659" y="0"/>
                    <a:pt x="1929054" y="28394"/>
                    <a:pt x="1929054" y="63420"/>
                  </a:cubicBezTo>
                  <a:lnTo>
                    <a:pt x="1929054" y="586541"/>
                  </a:lnTo>
                  <a:cubicBezTo>
                    <a:pt x="1929054" y="603361"/>
                    <a:pt x="1922372" y="619492"/>
                    <a:pt x="1910478" y="631386"/>
                  </a:cubicBezTo>
                  <a:cubicBezTo>
                    <a:pt x="1898585" y="643279"/>
                    <a:pt x="1882453" y="649961"/>
                    <a:pt x="1865633" y="649961"/>
                  </a:cubicBezTo>
                  <a:lnTo>
                    <a:pt x="63420" y="649961"/>
                  </a:lnTo>
                  <a:cubicBezTo>
                    <a:pt x="28394" y="649961"/>
                    <a:pt x="0" y="621567"/>
                    <a:pt x="0" y="586541"/>
                  </a:cubicBezTo>
                  <a:lnTo>
                    <a:pt x="0" y="63420"/>
                  </a:lnTo>
                  <a:cubicBezTo>
                    <a:pt x="0" y="46600"/>
                    <a:pt x="6682" y="30469"/>
                    <a:pt x="18575" y="18575"/>
                  </a:cubicBezTo>
                  <a:cubicBezTo>
                    <a:pt x="30469" y="6682"/>
                    <a:pt x="46600" y="0"/>
                    <a:pt x="63420" y="0"/>
                  </a:cubicBezTo>
                  <a:close/>
                </a:path>
              </a:pathLst>
            </a:custGeom>
            <a:solidFill>
              <a:srgbClr val="000000"/>
            </a:solidFill>
          </p:spPr>
        </p:sp>
        <p:sp>
          <p:nvSpPr>
            <p:cNvPr name="TextBox 29" id="29"/>
            <p:cNvSpPr txBox="true"/>
            <p:nvPr/>
          </p:nvSpPr>
          <p:spPr>
            <a:xfrm>
              <a:off x="0" y="-28575"/>
              <a:ext cx="1929054" cy="678536"/>
            </a:xfrm>
            <a:prstGeom prst="rect">
              <a:avLst/>
            </a:prstGeom>
          </p:spPr>
          <p:txBody>
            <a:bodyPr anchor="ctr" rtlCol="false" tIns="50800" lIns="50800" bIns="50800" rIns="50800"/>
            <a:lstStyle/>
            <a:p>
              <a:pPr algn="ctr">
                <a:lnSpc>
                  <a:spcPts val="2589"/>
                </a:lnSpc>
              </a:pPr>
            </a:p>
          </p:txBody>
        </p:sp>
      </p:grpSp>
      <p:grpSp>
        <p:nvGrpSpPr>
          <p:cNvPr name="Group 30" id="30"/>
          <p:cNvGrpSpPr/>
          <p:nvPr/>
        </p:nvGrpSpPr>
        <p:grpSpPr>
          <a:xfrm rot="0">
            <a:off x="9841800" y="5970614"/>
            <a:ext cx="389240" cy="389240"/>
            <a:chOff x="0" y="0"/>
            <a:chExt cx="812800" cy="812800"/>
          </a:xfrm>
        </p:grpSpPr>
        <p:sp>
          <p:nvSpPr>
            <p:cNvPr name="Freeform 31" id="3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32" id="3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33" id="33"/>
          <p:cNvGrpSpPr/>
          <p:nvPr/>
        </p:nvGrpSpPr>
        <p:grpSpPr>
          <a:xfrm rot="0">
            <a:off x="-1357611" y="-1286368"/>
            <a:ext cx="3086100" cy="3086100"/>
            <a:chOff x="0" y="0"/>
            <a:chExt cx="812800" cy="812800"/>
          </a:xfrm>
        </p:grpSpPr>
        <p:sp>
          <p:nvSpPr>
            <p:cNvPr name="Freeform 34" id="3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35" id="3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36" id="36"/>
          <p:cNvGrpSpPr/>
          <p:nvPr/>
        </p:nvGrpSpPr>
        <p:grpSpPr>
          <a:xfrm rot="0">
            <a:off x="743479" y="690861"/>
            <a:ext cx="1191540" cy="1191540"/>
            <a:chOff x="0" y="0"/>
            <a:chExt cx="812800" cy="812800"/>
          </a:xfrm>
        </p:grpSpPr>
        <p:sp>
          <p:nvSpPr>
            <p:cNvPr name="Freeform 37" id="37"/>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38" id="38"/>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39" id="39"/>
          <p:cNvSpPr txBox="true"/>
          <p:nvPr/>
        </p:nvSpPr>
        <p:spPr>
          <a:xfrm rot="0">
            <a:off x="2025019" y="561241"/>
            <a:ext cx="14237963" cy="1438275"/>
          </a:xfrm>
          <a:prstGeom prst="rect">
            <a:avLst/>
          </a:prstGeom>
        </p:spPr>
        <p:txBody>
          <a:bodyPr anchor="t" rtlCol="false" tIns="0" lIns="0" bIns="0" rIns="0">
            <a:spAutoFit/>
          </a:bodyPr>
          <a:lstStyle/>
          <a:p>
            <a:pPr algn="ctr">
              <a:lnSpc>
                <a:spcPts val="11275"/>
              </a:lnSpc>
            </a:pPr>
            <a:r>
              <a:rPr lang="en-US" sz="9396">
                <a:solidFill>
                  <a:srgbClr val="F4D314"/>
                </a:solidFill>
                <a:latin typeface="Anton"/>
                <a:ea typeface="Anton"/>
                <a:cs typeface="Anton"/>
                <a:sym typeface="Anton"/>
              </a:rPr>
              <a:t>INSIGHTS</a:t>
            </a:r>
          </a:p>
        </p:txBody>
      </p:sp>
      <p:sp>
        <p:nvSpPr>
          <p:cNvPr name="TextBox 40" id="40"/>
          <p:cNvSpPr txBox="true"/>
          <p:nvPr/>
        </p:nvSpPr>
        <p:spPr>
          <a:xfrm rot="0">
            <a:off x="2184484" y="2847437"/>
            <a:ext cx="6011667"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Peak Runtimes by Country</a:t>
            </a:r>
          </a:p>
        </p:txBody>
      </p:sp>
      <p:sp>
        <p:nvSpPr>
          <p:cNvPr name="TextBox 41" id="41"/>
          <p:cNvSpPr txBox="true"/>
          <p:nvPr/>
        </p:nvSpPr>
        <p:spPr>
          <a:xfrm rot="0">
            <a:off x="1588714" y="3456025"/>
            <a:ext cx="6986401" cy="126365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In</a:t>
            </a:r>
            <a:r>
              <a:rPr lang="en-US" sz="2000" strike="noStrike" u="none">
                <a:solidFill>
                  <a:srgbClr val="FFFFFF">
                    <a:alpha val="80000"/>
                  </a:srgbClr>
                </a:solidFill>
                <a:latin typeface="Open Sans"/>
                <a:ea typeface="Open Sans"/>
                <a:cs typeface="Open Sans"/>
                <a:sym typeface="Open Sans"/>
              </a:rPr>
              <a:t>dia recorded the longest peak runtime of 162.5 minutes in 2001, while Taiwan had the earliest peak in 2000, and Malaysia had the most recent in 2018.</a:t>
            </a:r>
          </a:p>
        </p:txBody>
      </p:sp>
      <p:sp>
        <p:nvSpPr>
          <p:cNvPr name="TextBox 42" id="42"/>
          <p:cNvSpPr txBox="true"/>
          <p:nvPr/>
        </p:nvSpPr>
        <p:spPr>
          <a:xfrm rot="0">
            <a:off x="10447053" y="2847437"/>
            <a:ext cx="4926006"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Peak Years and Trends</a:t>
            </a:r>
          </a:p>
        </p:txBody>
      </p:sp>
      <p:sp>
        <p:nvSpPr>
          <p:cNvPr name="TextBox 43" id="43"/>
          <p:cNvSpPr txBox="true"/>
          <p:nvPr/>
        </p:nvSpPr>
        <p:spPr>
          <a:xfrm rot="0">
            <a:off x="9851283" y="3456025"/>
            <a:ext cx="6986401" cy="126365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M</a:t>
            </a:r>
            <a:r>
              <a:rPr lang="en-US" sz="2000" strike="noStrike" u="none">
                <a:solidFill>
                  <a:srgbClr val="FFFFFF">
                    <a:alpha val="80000"/>
                  </a:srgbClr>
                </a:solidFill>
                <a:latin typeface="Open Sans"/>
                <a:ea typeface="Open Sans"/>
                <a:cs typeface="Open Sans"/>
                <a:sym typeface="Open Sans"/>
              </a:rPr>
              <a:t>ost countries reached their highest runtimes in the 2010s, with Japan (2019), Indonesia (2014), and Pakistan (2015) among the notable peaks.</a:t>
            </a:r>
          </a:p>
        </p:txBody>
      </p:sp>
      <p:sp>
        <p:nvSpPr>
          <p:cNvPr name="TextBox 44" id="44"/>
          <p:cNvSpPr txBox="true"/>
          <p:nvPr/>
        </p:nvSpPr>
        <p:spPr>
          <a:xfrm rot="0">
            <a:off x="2184484" y="5945405"/>
            <a:ext cx="4659040"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Regional Patterns</a:t>
            </a:r>
          </a:p>
        </p:txBody>
      </p:sp>
      <p:sp>
        <p:nvSpPr>
          <p:cNvPr name="TextBox 45" id="45"/>
          <p:cNvSpPr txBox="true"/>
          <p:nvPr/>
        </p:nvSpPr>
        <p:spPr>
          <a:xfrm rot="0">
            <a:off x="1588714" y="6553993"/>
            <a:ext cx="6986401" cy="1263650"/>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S</a:t>
            </a:r>
            <a:r>
              <a:rPr lang="en-US" sz="2000" strike="noStrike" u="none">
                <a:solidFill>
                  <a:srgbClr val="FFFFFF">
                    <a:alpha val="80000"/>
                  </a:srgbClr>
                </a:solidFill>
                <a:latin typeface="Open Sans"/>
                <a:ea typeface="Open Sans"/>
                <a:cs typeface="Open Sans"/>
                <a:sym typeface="Open Sans"/>
              </a:rPr>
              <a:t>outheast Asian countries like Thailand, Vietnam, and the Philippines peaked in 2016, suggesting a regional trend in extended runtimes.</a:t>
            </a:r>
          </a:p>
        </p:txBody>
      </p:sp>
      <p:sp>
        <p:nvSpPr>
          <p:cNvPr name="TextBox 46" id="46"/>
          <p:cNvSpPr txBox="true"/>
          <p:nvPr/>
        </p:nvSpPr>
        <p:spPr>
          <a:xfrm rot="0">
            <a:off x="10437570" y="5945405"/>
            <a:ext cx="5775896" cy="414448"/>
          </a:xfrm>
          <a:prstGeom prst="rect">
            <a:avLst/>
          </a:prstGeom>
        </p:spPr>
        <p:txBody>
          <a:bodyPr anchor="t" rtlCol="false" tIns="0" lIns="0" bIns="0" rIns="0">
            <a:spAutoFit/>
          </a:bodyPr>
          <a:lstStyle/>
          <a:p>
            <a:pPr algn="l">
              <a:lnSpc>
                <a:spcPts val="3406"/>
              </a:lnSpc>
            </a:pPr>
            <a:r>
              <a:rPr lang="en-US" sz="2433" spc="155" b="true">
                <a:solidFill>
                  <a:srgbClr val="FFFFFF"/>
                </a:solidFill>
                <a:latin typeface="Montserrat Bold"/>
                <a:ea typeface="Montserrat Bold"/>
                <a:cs typeface="Montserrat Bold"/>
                <a:sym typeface="Montserrat Bold"/>
              </a:rPr>
              <a:t>Runtime Fluctuations</a:t>
            </a:r>
          </a:p>
        </p:txBody>
      </p:sp>
      <p:sp>
        <p:nvSpPr>
          <p:cNvPr name="TextBox 47" id="47"/>
          <p:cNvSpPr txBox="true"/>
          <p:nvPr/>
        </p:nvSpPr>
        <p:spPr>
          <a:xfrm rot="0">
            <a:off x="9841800" y="6553993"/>
            <a:ext cx="6707845" cy="835025"/>
          </a:xfrm>
          <a:prstGeom prst="rect">
            <a:avLst/>
          </a:prstGeom>
        </p:spPr>
        <p:txBody>
          <a:bodyPr anchor="t" rtlCol="false" tIns="0" lIns="0" bIns="0" rIns="0">
            <a:spAutoFit/>
          </a:bodyPr>
          <a:lstStyle/>
          <a:p>
            <a:pPr algn="l" marL="0" indent="0" lvl="0">
              <a:lnSpc>
                <a:spcPts val="3400"/>
              </a:lnSpc>
              <a:spcBef>
                <a:spcPct val="0"/>
              </a:spcBef>
            </a:pPr>
            <a:r>
              <a:rPr lang="en-US" sz="2000">
                <a:solidFill>
                  <a:srgbClr val="FFFFFF">
                    <a:alpha val="80000"/>
                  </a:srgbClr>
                </a:solidFill>
                <a:latin typeface="Open Sans"/>
                <a:ea typeface="Open Sans"/>
                <a:cs typeface="Open Sans"/>
                <a:sym typeface="Open Sans"/>
              </a:rPr>
              <a:t>A gene</a:t>
            </a:r>
            <a:r>
              <a:rPr lang="en-US" sz="2000" strike="noStrike" u="none">
                <a:solidFill>
                  <a:srgbClr val="FFFFFF">
                    <a:alpha val="80000"/>
                  </a:srgbClr>
                </a:solidFill>
                <a:latin typeface="Open Sans"/>
                <a:ea typeface="Open Sans"/>
                <a:cs typeface="Open Sans"/>
                <a:sym typeface="Open Sans"/>
              </a:rPr>
              <a:t>ral increase in peak runtimes was observed until the mid-2010s, followed by variations in later years.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9333" r="0" b="-9333"/>
            </a:stretch>
          </a:blipFill>
        </p:spPr>
      </p:sp>
      <p:grpSp>
        <p:nvGrpSpPr>
          <p:cNvPr name="Group 3" id="3"/>
          <p:cNvGrpSpPr/>
          <p:nvPr/>
        </p:nvGrpSpPr>
        <p:grpSpPr>
          <a:xfrm rot="0">
            <a:off x="-1357611" y="-1286368"/>
            <a:ext cx="3086100" cy="3086100"/>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5" id="5"/>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sp>
        <p:nvSpPr>
          <p:cNvPr name="TextBox 6" id="6"/>
          <p:cNvSpPr txBox="true"/>
          <p:nvPr/>
        </p:nvSpPr>
        <p:spPr>
          <a:xfrm rot="0">
            <a:off x="1885863" y="3538238"/>
            <a:ext cx="14516274" cy="3912661"/>
          </a:xfrm>
          <a:prstGeom prst="rect">
            <a:avLst/>
          </a:prstGeom>
        </p:spPr>
        <p:txBody>
          <a:bodyPr anchor="t" rtlCol="false" tIns="0" lIns="0" bIns="0" rIns="0">
            <a:spAutoFit/>
          </a:bodyPr>
          <a:lstStyle/>
          <a:p>
            <a:pPr algn="ctr">
              <a:lnSpc>
                <a:spcPts val="30866"/>
              </a:lnSpc>
            </a:pPr>
            <a:r>
              <a:rPr lang="en-US" sz="25721">
                <a:solidFill>
                  <a:srgbClr val="F4D314"/>
                </a:solidFill>
                <a:latin typeface="Anton"/>
                <a:ea typeface="Anton"/>
                <a:cs typeface="Anton"/>
                <a:sym typeface="Anton"/>
              </a:rPr>
              <a:t>THANK YOU</a:t>
            </a:r>
          </a:p>
        </p:txBody>
      </p:sp>
      <p:sp>
        <p:nvSpPr>
          <p:cNvPr name="TextBox 7" id="7"/>
          <p:cNvSpPr txBox="true"/>
          <p:nvPr/>
        </p:nvSpPr>
        <p:spPr>
          <a:xfrm rot="0">
            <a:off x="2750074" y="7337582"/>
            <a:ext cx="7680225" cy="471933"/>
          </a:xfrm>
          <a:prstGeom prst="rect">
            <a:avLst/>
          </a:prstGeom>
        </p:spPr>
        <p:txBody>
          <a:bodyPr anchor="t" rtlCol="false" tIns="0" lIns="0" bIns="0" rIns="0">
            <a:spAutoFit/>
          </a:bodyPr>
          <a:lstStyle/>
          <a:p>
            <a:pPr algn="l">
              <a:lnSpc>
                <a:spcPts val="3917"/>
              </a:lnSpc>
            </a:pPr>
            <a:r>
              <a:rPr lang="en-US" sz="2797" spc="179" b="true">
                <a:solidFill>
                  <a:srgbClr val="FFFFFF"/>
                </a:solidFill>
                <a:latin typeface="Montserrat Bold"/>
                <a:ea typeface="Montserrat Bold"/>
                <a:cs typeface="Montserrat Bold"/>
                <a:sym typeface="Montserrat Bold"/>
              </a:rPr>
              <a:t>2025 Experimental Statistics</a:t>
            </a:r>
          </a:p>
        </p:txBody>
      </p:sp>
      <p:grpSp>
        <p:nvGrpSpPr>
          <p:cNvPr name="Group 8" id="8"/>
          <p:cNvGrpSpPr/>
          <p:nvPr/>
        </p:nvGrpSpPr>
        <p:grpSpPr>
          <a:xfrm rot="0">
            <a:off x="743479" y="690861"/>
            <a:ext cx="1191540" cy="1191540"/>
            <a:chOff x="0" y="0"/>
            <a:chExt cx="812800" cy="812800"/>
          </a:xfrm>
        </p:grpSpPr>
        <p:sp>
          <p:nvSpPr>
            <p:cNvPr name="Freeform 9" id="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0" id="10"/>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1" id="11"/>
          <p:cNvGrpSpPr/>
          <p:nvPr/>
        </p:nvGrpSpPr>
        <p:grpSpPr>
          <a:xfrm rot="0">
            <a:off x="16241813" y="8802151"/>
            <a:ext cx="3086100" cy="3086100"/>
            <a:chOff x="0" y="0"/>
            <a:chExt cx="812800" cy="812800"/>
          </a:xfrm>
        </p:grpSpPr>
        <p:sp>
          <p:nvSpPr>
            <p:cNvPr name="Freeform 12" id="1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3" id="13"/>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4" id="14"/>
          <p:cNvGrpSpPr/>
          <p:nvPr/>
        </p:nvGrpSpPr>
        <p:grpSpPr>
          <a:xfrm rot="0">
            <a:off x="16241813" y="8440825"/>
            <a:ext cx="1191540" cy="1191540"/>
            <a:chOff x="0" y="0"/>
            <a:chExt cx="812800" cy="812800"/>
          </a:xfrm>
        </p:grpSpPr>
        <p:sp>
          <p:nvSpPr>
            <p:cNvPr name="Freeform 15" id="1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6" id="16"/>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17" id="17"/>
          <p:cNvGrpSpPr/>
          <p:nvPr/>
        </p:nvGrpSpPr>
        <p:grpSpPr>
          <a:xfrm rot="0">
            <a:off x="828916" y="9058516"/>
            <a:ext cx="399568" cy="399568"/>
            <a:chOff x="0" y="0"/>
            <a:chExt cx="812800" cy="812800"/>
          </a:xfrm>
        </p:grpSpPr>
        <p:sp>
          <p:nvSpPr>
            <p:cNvPr name="Freeform 18" id="18"/>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19" id="19"/>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0" id="20"/>
          <p:cNvGrpSpPr/>
          <p:nvPr/>
        </p:nvGrpSpPr>
        <p:grpSpPr>
          <a:xfrm rot="0">
            <a:off x="16402137" y="1525959"/>
            <a:ext cx="712885" cy="712885"/>
            <a:chOff x="0" y="0"/>
            <a:chExt cx="812800" cy="812800"/>
          </a:xfrm>
        </p:grpSpPr>
        <p:sp>
          <p:nvSpPr>
            <p:cNvPr name="Freeform 21" id="21"/>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F4D314"/>
            </a:solidFill>
          </p:spPr>
        </p:sp>
        <p:sp>
          <p:nvSpPr>
            <p:cNvPr name="TextBox 22" id="22"/>
            <p:cNvSpPr txBox="true"/>
            <p:nvPr/>
          </p:nvSpPr>
          <p:spPr>
            <a:xfrm>
              <a:off x="76200" y="47625"/>
              <a:ext cx="660400" cy="688975"/>
            </a:xfrm>
            <a:prstGeom prst="rect">
              <a:avLst/>
            </a:prstGeom>
          </p:spPr>
          <p:txBody>
            <a:bodyPr anchor="ctr" rtlCol="false" tIns="50800" lIns="50800" bIns="50800" rIns="50800"/>
            <a:lstStyle/>
            <a:p>
              <a:pPr algn="ctr">
                <a:lnSpc>
                  <a:spcPts val="2799"/>
                </a:lnSpc>
              </a:pPr>
            </a:p>
          </p:txBody>
        </p:sp>
      </p:grpSp>
      <p:grpSp>
        <p:nvGrpSpPr>
          <p:cNvPr name="Group 23" id="23"/>
          <p:cNvGrpSpPr/>
          <p:nvPr/>
        </p:nvGrpSpPr>
        <p:grpSpPr>
          <a:xfrm rot="0">
            <a:off x="12175205" y="2696218"/>
            <a:ext cx="3438827" cy="737246"/>
            <a:chOff x="0" y="0"/>
            <a:chExt cx="1895622" cy="406400"/>
          </a:xfrm>
        </p:grpSpPr>
        <p:sp>
          <p:nvSpPr>
            <p:cNvPr name="Freeform 24" id="24"/>
            <p:cNvSpPr/>
            <p:nvPr/>
          </p:nvSpPr>
          <p:spPr>
            <a:xfrm flipH="false" flipV="false" rot="0">
              <a:off x="0" y="0"/>
              <a:ext cx="1895622" cy="406400"/>
            </a:xfrm>
            <a:custGeom>
              <a:avLst/>
              <a:gdLst/>
              <a:ahLst/>
              <a:cxnLst/>
              <a:rect r="r" b="b" t="t" l="l"/>
              <a:pathLst>
                <a:path h="406400" w="1895622">
                  <a:moveTo>
                    <a:pt x="1692422" y="0"/>
                  </a:moveTo>
                  <a:cubicBezTo>
                    <a:pt x="1804646" y="0"/>
                    <a:pt x="1895622" y="90976"/>
                    <a:pt x="1895622" y="203200"/>
                  </a:cubicBezTo>
                  <a:cubicBezTo>
                    <a:pt x="1895622" y="315424"/>
                    <a:pt x="1804646" y="406400"/>
                    <a:pt x="1692422" y="406400"/>
                  </a:cubicBezTo>
                  <a:lnTo>
                    <a:pt x="203200" y="406400"/>
                  </a:lnTo>
                  <a:cubicBezTo>
                    <a:pt x="90976" y="406400"/>
                    <a:pt x="0" y="315424"/>
                    <a:pt x="0" y="203200"/>
                  </a:cubicBezTo>
                  <a:cubicBezTo>
                    <a:pt x="0" y="90976"/>
                    <a:pt x="90976" y="0"/>
                    <a:pt x="203200" y="0"/>
                  </a:cubicBezTo>
                  <a:close/>
                </a:path>
              </a:pathLst>
            </a:custGeom>
            <a:solidFill>
              <a:srgbClr val="F4D314"/>
            </a:solidFill>
            <a:ln cap="sq">
              <a:noFill/>
              <a:prstDash val="solid"/>
              <a:miter/>
            </a:ln>
          </p:spPr>
        </p:sp>
        <p:sp>
          <p:nvSpPr>
            <p:cNvPr name="TextBox 25" id="25"/>
            <p:cNvSpPr txBox="true"/>
            <p:nvPr/>
          </p:nvSpPr>
          <p:spPr>
            <a:xfrm>
              <a:off x="0" y="-47625"/>
              <a:ext cx="1895622" cy="454025"/>
            </a:xfrm>
            <a:prstGeom prst="rect">
              <a:avLst/>
            </a:prstGeom>
          </p:spPr>
          <p:txBody>
            <a:bodyPr anchor="ctr" rtlCol="false" tIns="31690" lIns="31690" bIns="31690" rIns="31690"/>
            <a:lstStyle/>
            <a:p>
              <a:pPr algn="ctr" marL="0" indent="0" lvl="0">
                <a:lnSpc>
                  <a:spcPts val="3220"/>
                </a:lnSpc>
                <a:spcBef>
                  <a:spcPct val="0"/>
                </a:spcBef>
              </a:pPr>
            </a:p>
          </p:txBody>
        </p:sp>
      </p:grpSp>
      <p:sp>
        <p:nvSpPr>
          <p:cNvPr name="TextBox 26" id="26"/>
          <p:cNvSpPr txBox="true"/>
          <p:nvPr/>
        </p:nvSpPr>
        <p:spPr>
          <a:xfrm rot="0">
            <a:off x="12344237" y="2834418"/>
            <a:ext cx="3100763" cy="413901"/>
          </a:xfrm>
          <a:prstGeom prst="rect">
            <a:avLst/>
          </a:prstGeom>
        </p:spPr>
        <p:txBody>
          <a:bodyPr anchor="t" rtlCol="false" tIns="0" lIns="0" bIns="0" rIns="0">
            <a:spAutoFit/>
          </a:bodyPr>
          <a:lstStyle/>
          <a:p>
            <a:pPr algn="ctr">
              <a:lnSpc>
                <a:spcPts val="3436"/>
              </a:lnSpc>
            </a:pPr>
            <a:r>
              <a:rPr lang="en-US" sz="2454" b="true">
                <a:solidFill>
                  <a:srgbClr val="FFFFFF"/>
                </a:solidFill>
                <a:latin typeface="Montserrat Bold"/>
                <a:ea typeface="Montserrat Bold"/>
                <a:cs typeface="Montserrat Bold"/>
                <a:sym typeface="Montserrat Bold"/>
              </a:rPr>
              <a:t>End</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DAGiiZpsCLM</dc:identifier>
  <dcterms:modified xsi:type="dcterms:W3CDTF">2011-08-01T06:04:30Z</dcterms:modified>
  <cp:revision>1</cp:revision>
  <dc:title>Netflix Analysis Deck</dc:title>
</cp:coreProperties>
</file>

<file path=docProps/thumbnail.jpeg>
</file>